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8" r:id="rId3"/>
    <p:sldId id="259" r:id="rId4"/>
    <p:sldId id="260" r:id="rId5"/>
    <p:sldId id="261" r:id="rId6"/>
    <p:sldId id="262" r:id="rId7"/>
    <p:sldId id="268" r:id="rId8"/>
    <p:sldId id="267" r:id="rId9"/>
    <p:sldId id="263" r:id="rId10"/>
    <p:sldId id="266" r:id="rId11"/>
    <p:sldId id="269" r:id="rId12"/>
    <p:sldId id="279" r:id="rId13"/>
    <p:sldId id="280" r:id="rId14"/>
    <p:sldId id="270" r:id="rId15"/>
    <p:sldId id="271" r:id="rId16"/>
    <p:sldId id="272" r:id="rId17"/>
    <p:sldId id="273" r:id="rId18"/>
    <p:sldId id="274" r:id="rId19"/>
    <p:sldId id="275" r:id="rId20"/>
    <p:sldId id="276" r:id="rId21"/>
    <p:sldId id="277" r:id="rId22"/>
    <p:sldId id="264" r:id="rId23"/>
    <p:sldId id="282"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500" autoAdjust="0"/>
  </p:normalViewPr>
  <p:slideViewPr>
    <p:cSldViewPr snapToGrid="0" snapToObjects="1">
      <p:cViewPr varScale="1">
        <p:scale>
          <a:sx n="100" d="100"/>
          <a:sy n="100"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84C8D7-30F8-4DEC-B0C0-B95B3362B02F}" type="datetimeFigureOut">
              <a:rPr lang="zh-CN" altLang="en-US" smtClean="0"/>
              <a:t>2018/9/4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C4FF7-0DA4-4846-88C2-03995DD676E2}" type="slidenum">
              <a:rPr lang="zh-CN" altLang="en-US" smtClean="0"/>
              <a:t>‹#›</a:t>
            </a:fld>
            <a:endParaRPr lang="zh-CN" altLang="en-US"/>
          </a:p>
        </p:txBody>
      </p:sp>
    </p:spTree>
    <p:extLst>
      <p:ext uri="{BB962C8B-B14F-4D97-AF65-F5344CB8AC3E}">
        <p14:creationId xmlns:p14="http://schemas.microsoft.com/office/powerpoint/2010/main" val="45908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visual tracking, we</a:t>
            </a:r>
            <a:r>
              <a:rPr lang="en-US" altLang="zh-CN" baseline="0" dirty="0" smtClean="0"/>
              <a:t> aim to locate single target object in the videos. Given one ground truth object annotation in the first frame, we develop algorithms to track the target object in the remaining frames. As there is no prior knowledge of the target object expect for the first frame annotation, it is quite challenging to accurately track the object, especially when it contains significant appearance variations. Examples include in-plane and out-of-plane rotation, illumination variance, occlusion and deformation. </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2</a:t>
            </a:fld>
            <a:endParaRPr lang="zh-CN" altLang="en-US"/>
          </a:p>
        </p:txBody>
      </p:sp>
    </p:spTree>
    <p:extLst>
      <p:ext uri="{BB962C8B-B14F-4D97-AF65-F5344CB8AC3E}">
        <p14:creationId xmlns:p14="http://schemas.microsoft.com/office/powerpoint/2010/main" val="2166612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a:t>
            </a:r>
            <a:r>
              <a:rPr lang="en-US" altLang="zh-CN" baseline="0" dirty="0" smtClean="0"/>
              <a:t> performing adversarial learning in each iteration, we first train D and then G. We use G to predict mask according to every input feature. The mask is then combined with these features through pixel wise multiplication. Meanwhile, we remain the labels for supervised learning. When training G, we first prepare several random masks and select the one with the highest loss. Then we set this mask as M in the adversarial learning step.</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11</a:t>
            </a:fld>
            <a:endParaRPr lang="zh-CN" altLang="en-US"/>
          </a:p>
        </p:txBody>
      </p:sp>
    </p:spTree>
    <p:extLst>
      <p:ext uri="{BB962C8B-B14F-4D97-AF65-F5344CB8AC3E}">
        <p14:creationId xmlns:p14="http://schemas.microsoft.com/office/powerpoint/2010/main" val="245477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prepare 9 random masks in advance. These masks are shown here. Each of these masks occlude part of the feature and they will cover all the features in total.</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12</a:t>
            </a:fld>
            <a:endParaRPr lang="zh-CN" altLang="en-US"/>
          </a:p>
        </p:txBody>
      </p:sp>
    </p:spTree>
    <p:extLst>
      <p:ext uri="{BB962C8B-B14F-4D97-AF65-F5344CB8AC3E}">
        <p14:creationId xmlns:p14="http://schemas.microsoft.com/office/powerpoint/2010/main" val="3217932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we show the</a:t>
            </a:r>
            <a:r>
              <a:rPr lang="en-US" altLang="zh-CN" baseline="0" dirty="0" smtClean="0"/>
              <a:t> visualization of the CNN feature and predicted mask. Given an input sample shown in (a), we obtain its CNN feature in (b) and the mask predicted by G in (c). The CNN features have indicated that part of the spatial regions of the features is discriminative to differentiate the target object. These regions are located in the mask and their effect on the classifier training will be reduced.</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13</a:t>
            </a:fld>
            <a:endParaRPr lang="zh-CN" altLang="en-US"/>
          </a:p>
        </p:txBody>
      </p:sp>
    </p:spTree>
    <p:extLst>
      <p:ext uri="{BB962C8B-B14F-4D97-AF65-F5344CB8AC3E}">
        <p14:creationId xmlns:p14="http://schemas.microsoft.com/office/powerpoint/2010/main" val="1620592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Besides mask visualization, we show</a:t>
            </a:r>
            <a:r>
              <a:rPr lang="en-US" altLang="zh-CN" baseline="0" dirty="0" smtClean="0"/>
              <a:t> how adversarial learning affects the classifier. The entropy is adopted to measure the prediction uncertainty of the classifier.</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14</a:t>
            </a:fld>
            <a:endParaRPr lang="zh-CN" altLang="en-US"/>
          </a:p>
        </p:txBody>
      </p:sp>
    </p:spTree>
    <p:extLst>
      <p:ext uri="{BB962C8B-B14F-4D97-AF65-F5344CB8AC3E}">
        <p14:creationId xmlns:p14="http://schemas.microsoft.com/office/powerpoint/2010/main" val="1202406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compute the entropy map of the baseline tracking</a:t>
            </a:r>
            <a:r>
              <a:rPr lang="en-US" altLang="zh-CN" baseline="0" dirty="0" smtClean="0"/>
              <a:t>-by-detection framework with and without adversarial learning. </a:t>
            </a:r>
            <a:r>
              <a:rPr lang="en-US" altLang="zh-CN" dirty="0" smtClean="0"/>
              <a:t>At the beginning</a:t>
            </a:r>
            <a:r>
              <a:rPr lang="en-US" altLang="zh-CN" baseline="0" dirty="0" smtClean="0"/>
              <a:t> of one sequence, the entropy map of both of the two strategies are similar. However, when the target object undergoes appearance variations, the values on the entropy map become large on the baseline configuration. It indicates that the classifier trained without adversarial learning is uncertain on the current prediction. In comparison, the classifier trained using adversarial learning is more certain on differentiating the target and the background.</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15</a:t>
            </a:fld>
            <a:endParaRPr lang="zh-CN" altLang="en-US"/>
          </a:p>
        </p:txBody>
      </p:sp>
    </p:spTree>
    <p:extLst>
      <p:ext uri="{BB962C8B-B14F-4D97-AF65-F5344CB8AC3E}">
        <p14:creationId xmlns:p14="http://schemas.microsoft.com/office/powerpoint/2010/main" val="2891982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a:t>
            </a:r>
            <a:r>
              <a:rPr lang="en-US" altLang="zh-CN" baseline="0" dirty="0" smtClean="0"/>
              <a:t> alleviate the class imbalance effect, we propose a cost sensitive loss during training. It extends the cross entropy loss, which is reviewed here. We take the binary form of the cross entropy loss for illustration. The objective function is shown here where y is the class label and p is the predicted probability. </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16</a:t>
            </a:fld>
            <a:endParaRPr lang="zh-CN" altLang="en-US"/>
          </a:p>
        </p:txBody>
      </p:sp>
    </p:spTree>
    <p:extLst>
      <p:ext uri="{BB962C8B-B14F-4D97-AF65-F5344CB8AC3E}">
        <p14:creationId xmlns:p14="http://schemas.microsoft.com/office/powerpoint/2010/main" val="72447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notice that there are large amount</a:t>
            </a:r>
            <a:r>
              <a:rPr lang="en-US" altLang="zh-CN" baseline="0" dirty="0" smtClean="0"/>
              <a:t> of</a:t>
            </a:r>
            <a:r>
              <a:rPr lang="en-US" altLang="zh-CN" dirty="0" smtClean="0"/>
              <a:t> easy negatives during</a:t>
            </a:r>
            <a:r>
              <a:rPr lang="en-US" altLang="zh-CN" baseline="0" dirty="0" smtClean="0"/>
              <a:t> training. They overwhelm the rare positive samples. To solve this problem, we perform a weighted average of the cross entropy loss based on the predicted probabilities. It reduces the effect from easy negative samples.</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17</a:t>
            </a:fld>
            <a:endParaRPr lang="zh-CN" altLang="en-US"/>
          </a:p>
        </p:txBody>
      </p:sp>
    </p:spTree>
    <p:extLst>
      <p:ext uri="{BB962C8B-B14F-4D97-AF65-F5344CB8AC3E}">
        <p14:creationId xmlns:p14="http://schemas.microsoft.com/office/powerpoint/2010/main" val="420653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formal</a:t>
            </a:r>
            <a:r>
              <a:rPr lang="en-US" altLang="zh-CN" baseline="0" dirty="0" smtClean="0"/>
              <a:t> objective function with cost sensitive loss is shown here.</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18</a:t>
            </a:fld>
            <a:endParaRPr lang="zh-CN" altLang="en-US"/>
          </a:p>
        </p:txBody>
      </p:sp>
    </p:spTree>
    <p:extLst>
      <p:ext uri="{BB962C8B-B14F-4D97-AF65-F5344CB8AC3E}">
        <p14:creationId xmlns:p14="http://schemas.microsoft.com/office/powerpoint/2010/main" val="155297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Read the captions should be fine.</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19</a:t>
            </a:fld>
            <a:endParaRPr lang="zh-CN" altLang="en-US"/>
          </a:p>
        </p:txBody>
      </p:sp>
    </p:spTree>
    <p:extLst>
      <p:ext uri="{BB962C8B-B14F-4D97-AF65-F5344CB8AC3E}">
        <p14:creationId xmlns:p14="http://schemas.microsoft.com/office/powerpoint/2010/main" val="1166586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Read the captions should be fine.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20</a:t>
            </a:fld>
            <a:endParaRPr lang="zh-CN" altLang="en-US"/>
          </a:p>
        </p:txBody>
      </p:sp>
    </p:spTree>
    <p:extLst>
      <p:ext uri="{BB962C8B-B14F-4D97-AF65-F5344CB8AC3E}">
        <p14:creationId xmlns:p14="http://schemas.microsoft.com/office/powerpoint/2010/main" val="159765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state-of-the-art</a:t>
            </a:r>
            <a:r>
              <a:rPr lang="en-US" altLang="zh-CN" baseline="0" dirty="0" smtClean="0"/>
              <a:t> tracking-by-detection framework typically consists of two steps to localize target object. In the first step, they draw multiple samples near the target region of the previous frame and then classify each sample as either the target or the background. </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3</a:t>
            </a:fld>
            <a:endParaRPr lang="zh-CN" altLang="en-US"/>
          </a:p>
        </p:txBody>
      </p:sp>
    </p:spTree>
    <p:extLst>
      <p:ext uri="{BB962C8B-B14F-4D97-AF65-F5344CB8AC3E}">
        <p14:creationId xmlns:p14="http://schemas.microsoft.com/office/powerpoint/2010/main" val="2778703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show our internal analysis here. The original tracking-by-detection framework is adopted as our baseline. We find that the random dropout will decrease the tracking accuracy. In comparison, our adversarial learning and cost sensitive loss will gradually improve the baseline performance.</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21</a:t>
            </a:fld>
            <a:endParaRPr lang="zh-CN" altLang="en-US"/>
          </a:p>
        </p:txBody>
      </p:sp>
    </p:spTree>
    <p:extLst>
      <p:ext uri="{BB962C8B-B14F-4D97-AF65-F5344CB8AC3E}">
        <p14:creationId xmlns:p14="http://schemas.microsoft.com/office/powerpoint/2010/main" val="346490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evaluate the</a:t>
            </a:r>
            <a:r>
              <a:rPr lang="en-US" altLang="zh-CN" baseline="0" dirty="0" smtClean="0"/>
              <a:t> proposed tracker, VITAL, on the </a:t>
            </a:r>
            <a:r>
              <a:rPr lang="en-US" altLang="zh-CN" dirty="0" smtClean="0"/>
              <a:t>visual tracking OTB-2013</a:t>
            </a:r>
            <a:r>
              <a:rPr lang="en-US" altLang="zh-CN" baseline="0" dirty="0" smtClean="0"/>
              <a:t>. The distance precision and overlap success rates shown in these figures indicate that the proposed tracker performs favorably against state-of-the-art approaches. </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22</a:t>
            </a:fld>
            <a:endParaRPr lang="zh-CN" altLang="en-US"/>
          </a:p>
        </p:txBody>
      </p:sp>
    </p:spTree>
    <p:extLst>
      <p:ext uri="{BB962C8B-B14F-4D97-AF65-F5344CB8AC3E}">
        <p14:creationId xmlns:p14="http://schemas.microsoft.com/office/powerpoint/2010/main" val="318187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evaluate the</a:t>
            </a:r>
            <a:r>
              <a:rPr lang="en-US" altLang="zh-CN" baseline="0" dirty="0" smtClean="0"/>
              <a:t> proposed tracker, VITAL, on the </a:t>
            </a:r>
            <a:r>
              <a:rPr lang="en-US" altLang="zh-CN" dirty="0" smtClean="0"/>
              <a:t>OTB-2015 dataset</a:t>
            </a:r>
            <a:r>
              <a:rPr lang="en-US" altLang="zh-CN" baseline="0" dirty="0" smtClean="0"/>
              <a:t> under standard metrics. </a:t>
            </a:r>
            <a:r>
              <a:rPr lang="en-US" altLang="zh-CN" sz="1200" b="0" i="0" u="none" strike="noStrike" kern="1200" baseline="0" dirty="0" smtClean="0">
                <a:solidFill>
                  <a:schemeClr val="tx1"/>
                </a:solidFill>
                <a:latin typeface="+mn-lt"/>
                <a:ea typeface="+mn-ea"/>
                <a:cs typeface="+mn-cs"/>
              </a:rPr>
              <a:t>Since the OTB-2015 dataset contains more videos with large scale changes and low resolution, our VITAL</a:t>
            </a:r>
          </a:p>
          <a:p>
            <a:r>
              <a:rPr lang="en-US" altLang="zh-CN" sz="1200" b="0" i="0" u="none" strike="noStrike" kern="1200" baseline="0" dirty="0" smtClean="0">
                <a:solidFill>
                  <a:schemeClr val="tx1"/>
                </a:solidFill>
                <a:latin typeface="+mn-lt"/>
                <a:ea typeface="+mn-ea"/>
                <a:cs typeface="+mn-cs"/>
              </a:rPr>
              <a:t>tracker does not perform as well as ECO in overlap success.</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23</a:t>
            </a:fld>
            <a:endParaRPr lang="zh-CN" altLang="en-US"/>
          </a:p>
        </p:txBody>
      </p:sp>
    </p:spTree>
    <p:extLst>
      <p:ext uri="{BB962C8B-B14F-4D97-AF65-F5344CB8AC3E}">
        <p14:creationId xmlns:p14="http://schemas.microsoft.com/office/powerpoint/2010/main" val="515293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In sum, we propose a tracking-by-detection framework with adversarial learning scheme to adaptively enrich the target feature representations in the CNN feature space. It reduces the overfitting problem of the classifier when it handles target appearance variations over the whole temporal sequences. Meanwhile, we propose a cost sensitive loss to reduce the effect of easy negative samples for overcoming the class imbalance problem. We adopt both strategies in the training step to generalize a temporally robust classifier which improves the baseline while achieving favorable performance on the standard benchmarks.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24</a:t>
            </a:fld>
            <a:endParaRPr lang="zh-CN" altLang="en-US"/>
          </a:p>
        </p:txBody>
      </p:sp>
    </p:spTree>
    <p:extLst>
      <p:ext uri="{BB962C8B-B14F-4D97-AF65-F5344CB8AC3E}">
        <p14:creationId xmlns:p14="http://schemas.microsoft.com/office/powerpoint/2010/main" val="124634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online training process of the classifier is based on each input sequence. In the initial frame, multiple samples are collected and labeled based on their overlapping extent with the ground truth annotation. They use these samples to train a binary classifier which differentiates the target and background in the next few frames.</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4</a:t>
            </a:fld>
            <a:endParaRPr lang="zh-CN" altLang="en-US"/>
          </a:p>
        </p:txBody>
      </p:sp>
    </p:spTree>
    <p:extLst>
      <p:ext uri="{BB962C8B-B14F-4D97-AF65-F5344CB8AC3E}">
        <p14:creationId xmlns:p14="http://schemas.microsoft.com/office/powerpoint/2010/main" val="17668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practice,</a:t>
            </a:r>
            <a:r>
              <a:rPr lang="en-US" altLang="zh-CN" baseline="0" dirty="0" smtClean="0"/>
              <a:t> we find that the positive samples are all around the target object, which are highly overlapped. These samples are not able to capture </a:t>
            </a:r>
            <a:r>
              <a:rPr lang="en-US" altLang="zh-CN" sz="1200" b="0" i="0" u="none" strike="noStrike" kern="1200" baseline="0" dirty="0" smtClean="0">
                <a:solidFill>
                  <a:schemeClr val="tx1"/>
                </a:solidFill>
                <a:latin typeface="+mn-lt"/>
                <a:ea typeface="+mn-ea"/>
                <a:cs typeface="+mn-cs"/>
              </a:rPr>
              <a:t>rich appearance variations over time. Meanwhile, the extreme foreground-background class imbalance negatively affects training the classifiers.</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5</a:t>
            </a:fld>
            <a:endParaRPr lang="zh-CN" altLang="en-US"/>
          </a:p>
        </p:txBody>
      </p:sp>
    </p:spTree>
    <p:extLst>
      <p:ext uri="{BB962C8B-B14F-4D97-AF65-F5344CB8AC3E}">
        <p14:creationId xmlns:p14="http://schemas.microsoft.com/office/powerpoint/2010/main" val="2015483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this work, we take advantage of the recent progress in adversarial learning to augment positive samples to facilitate classifier training.  Meanwhile, we propose a high-order cost sensitive loss to decrease the effect of easy negative samples.</a:t>
            </a: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247741B-AC9D-47CE-8743-5CC165F32DA5}" type="slidenum">
              <a:rPr lang="zh-CN" altLang="en-US" smtClean="0"/>
              <a:t>6</a:t>
            </a:fld>
            <a:endParaRPr lang="zh-CN" altLang="en-US"/>
          </a:p>
        </p:txBody>
      </p:sp>
    </p:spTree>
    <p:extLst>
      <p:ext uri="{BB962C8B-B14F-4D97-AF65-F5344CB8AC3E}">
        <p14:creationId xmlns:p14="http://schemas.microsoft.com/office/powerpoint/2010/main" val="335750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we review the generative</a:t>
            </a:r>
            <a:r>
              <a:rPr lang="en-US" altLang="zh-CN" baseline="0" dirty="0" smtClean="0"/>
              <a:t> adversarial network. It consists of a generator G and a discriminator D. We show the objective function during the training step. The generator takes a noisy vector as input and outputs one image. The discriminator differentiates this image and a real image. The classification loss is back propagated to update G. In every training iteration, G and D are trained jointly. </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7</a:t>
            </a:fld>
            <a:endParaRPr lang="zh-CN" altLang="en-US"/>
          </a:p>
        </p:txBody>
      </p:sp>
    </p:spTree>
    <p:extLst>
      <p:ext uri="{BB962C8B-B14F-4D97-AF65-F5344CB8AC3E}">
        <p14:creationId xmlns:p14="http://schemas.microsoft.com/office/powerpoint/2010/main" val="328083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Read the captions should be fine.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8</a:t>
            </a:fld>
            <a:endParaRPr lang="zh-CN" altLang="en-US"/>
          </a:p>
        </p:txBody>
      </p:sp>
    </p:spTree>
    <p:extLst>
      <p:ext uri="{BB962C8B-B14F-4D97-AF65-F5344CB8AC3E}">
        <p14:creationId xmlns:p14="http://schemas.microsoft.com/office/powerpoint/2010/main" val="330445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present our framework here. It consists of a feature extractor, adversarial feature generator, and a binary discriminator. </a:t>
            </a:r>
            <a:r>
              <a:rPr lang="en-US" altLang="zh-CN" sz="1200" b="0" i="0" u="none" strike="noStrike" kern="1200" baseline="0" dirty="0" smtClean="0">
                <a:solidFill>
                  <a:schemeClr val="tx1"/>
                </a:solidFill>
                <a:latin typeface="+mn-lt"/>
                <a:ea typeface="+mn-ea"/>
                <a:cs typeface="+mn-cs"/>
              </a:rPr>
              <a:t>The generative network augments positive samples by generating weight masks randomly applied to the features, where each mask represents a specific type of appearance variation. Through adversarial learning, our network can identify the mask that maintains the most robust features of target appearance in the temporal domain. The learned mask is able to decrease the weights of discriminative features, which tends to </a:t>
            </a:r>
            <a:r>
              <a:rPr lang="en-US" altLang="zh-CN" sz="1200" b="0" i="0" u="none" strike="noStrike" kern="1200" baseline="0" dirty="0" err="1" smtClean="0">
                <a:solidFill>
                  <a:schemeClr val="tx1"/>
                </a:solidFill>
                <a:latin typeface="+mn-lt"/>
                <a:ea typeface="+mn-ea"/>
                <a:cs typeface="+mn-cs"/>
              </a:rPr>
              <a:t>overfit</a:t>
            </a:r>
            <a:r>
              <a:rPr lang="en-US" altLang="zh-CN" sz="1200" b="0" i="0" u="none" strike="noStrike" kern="1200" baseline="0" dirty="0" smtClean="0">
                <a:solidFill>
                  <a:schemeClr val="tx1"/>
                </a:solidFill>
                <a:latin typeface="+mn-lt"/>
                <a:ea typeface="+mn-ea"/>
                <a:cs typeface="+mn-cs"/>
              </a:rPr>
              <a:t> the classifier in a single frame. In other words, adversarial learning helps our tracker exploit the most robust features over a long temporal span during training, rather than overfitting to discriminative features in a single frame.</a:t>
            </a:r>
            <a:endParaRPr lang="zh-CN" altLang="en-US" dirty="0"/>
          </a:p>
        </p:txBody>
      </p:sp>
      <p:sp>
        <p:nvSpPr>
          <p:cNvPr id="4" name="灯片编号占位符 3"/>
          <p:cNvSpPr>
            <a:spLocks noGrp="1"/>
          </p:cNvSpPr>
          <p:nvPr>
            <p:ph type="sldNum" sz="quarter" idx="10"/>
          </p:nvPr>
        </p:nvSpPr>
        <p:spPr/>
        <p:txBody>
          <a:bodyPr/>
          <a:lstStyle/>
          <a:p>
            <a:fld id="{7247741B-AC9D-47CE-8743-5CC165F32DA5}" type="slidenum">
              <a:rPr lang="zh-CN" altLang="en-US" smtClean="0"/>
              <a:t>9</a:t>
            </a:fld>
            <a:endParaRPr lang="zh-CN" altLang="en-US"/>
          </a:p>
        </p:txBody>
      </p:sp>
    </p:spTree>
    <p:extLst>
      <p:ext uri="{BB962C8B-B14F-4D97-AF65-F5344CB8AC3E}">
        <p14:creationId xmlns:p14="http://schemas.microsoft.com/office/powerpoint/2010/main" val="1175776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show our</a:t>
            </a:r>
            <a:r>
              <a:rPr lang="en-US" altLang="zh-CN" baseline="0" dirty="0" smtClean="0"/>
              <a:t> objective function here. The generator predicts a mask and weigh the input features. The discriminator is learned based on these refined features. Meanwhile, we add a L2 norm to regularize the weighted mask.</a:t>
            </a:r>
            <a:endParaRPr lang="zh-CN" altLang="en-US" dirty="0"/>
          </a:p>
        </p:txBody>
      </p:sp>
      <p:sp>
        <p:nvSpPr>
          <p:cNvPr id="4" name="灯片编号占位符 3"/>
          <p:cNvSpPr>
            <a:spLocks noGrp="1"/>
          </p:cNvSpPr>
          <p:nvPr>
            <p:ph type="sldNum" sz="quarter" idx="10"/>
          </p:nvPr>
        </p:nvSpPr>
        <p:spPr/>
        <p:txBody>
          <a:bodyPr/>
          <a:lstStyle/>
          <a:p>
            <a:fld id="{D2AC4FF7-0DA4-4846-88C2-03995DD676E2}" type="slidenum">
              <a:rPr lang="zh-CN" altLang="en-US" smtClean="0"/>
              <a:t>10</a:t>
            </a:fld>
            <a:endParaRPr lang="zh-CN" altLang="en-US"/>
          </a:p>
        </p:txBody>
      </p:sp>
    </p:spTree>
    <p:extLst>
      <p:ext uri="{BB962C8B-B14F-4D97-AF65-F5344CB8AC3E}">
        <p14:creationId xmlns:p14="http://schemas.microsoft.com/office/powerpoint/2010/main" val="875836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9/4/2018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1.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60.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2705-8701-CD47-B635-00694F1B03F1}"/>
              </a:ext>
            </a:extLst>
          </p:cNvPr>
          <p:cNvSpPr>
            <a:spLocks noGrp="1"/>
          </p:cNvSpPr>
          <p:nvPr>
            <p:ph type="ctrTitle"/>
          </p:nvPr>
        </p:nvSpPr>
        <p:spPr/>
        <p:txBody>
          <a:bodyPr/>
          <a:lstStyle/>
          <a:p>
            <a:r>
              <a:rPr lang="en-US" dirty="0" smtClean="0"/>
              <a:t>VITAL: Visual tracking via adversarial learning</a:t>
            </a:r>
            <a:endParaRPr lang="en-US" dirty="0"/>
          </a:p>
        </p:txBody>
      </p:sp>
      <p:sp>
        <p:nvSpPr>
          <p:cNvPr id="3" name="Subtitle 2">
            <a:extLst>
              <a:ext uri="{FF2B5EF4-FFF2-40B4-BE49-F238E27FC236}">
                <a16:creationId xmlns:a16="http://schemas.microsoft.com/office/drawing/2014/main" id="{37E52C80-36C7-A146-BB55-00B57B74E4D3}"/>
              </a:ext>
            </a:extLst>
          </p:cNvPr>
          <p:cNvSpPr>
            <a:spLocks noGrp="1"/>
          </p:cNvSpPr>
          <p:nvPr>
            <p:ph type="subTitle" idx="1"/>
          </p:nvPr>
        </p:nvSpPr>
        <p:spPr>
          <a:xfrm>
            <a:off x="3829051" y="4385732"/>
            <a:ext cx="7331074" cy="1405467"/>
          </a:xfrm>
        </p:spPr>
        <p:txBody>
          <a:bodyPr/>
          <a:lstStyle/>
          <a:p>
            <a:r>
              <a:rPr lang="en-US" dirty="0" err="1" smtClean="0"/>
              <a:t>Yibing</a:t>
            </a:r>
            <a:r>
              <a:rPr lang="en-US" dirty="0" smtClean="0"/>
              <a:t> song, Chao Ma, </a:t>
            </a:r>
            <a:r>
              <a:rPr lang="en-US" dirty="0" err="1" smtClean="0"/>
              <a:t>xiaohe</a:t>
            </a:r>
            <a:r>
              <a:rPr lang="en-US" dirty="0" smtClean="0"/>
              <a:t> </a:t>
            </a:r>
            <a:r>
              <a:rPr lang="en-US" dirty="0" err="1" smtClean="0"/>
              <a:t>wu</a:t>
            </a:r>
            <a:r>
              <a:rPr lang="en-US" dirty="0" smtClean="0"/>
              <a:t>, </a:t>
            </a:r>
            <a:r>
              <a:rPr lang="en-US" dirty="0" err="1" smtClean="0"/>
              <a:t>Lijun</a:t>
            </a:r>
            <a:r>
              <a:rPr lang="en-US" dirty="0" smtClean="0"/>
              <a:t> Gong, </a:t>
            </a:r>
            <a:r>
              <a:rPr lang="en-US" dirty="0" err="1" smtClean="0"/>
              <a:t>linchao</a:t>
            </a:r>
            <a:r>
              <a:rPr lang="en-US" dirty="0" smtClean="0"/>
              <a:t> </a:t>
            </a:r>
            <a:r>
              <a:rPr lang="en-US" dirty="0" err="1" smtClean="0"/>
              <a:t>bao</a:t>
            </a:r>
            <a:r>
              <a:rPr lang="en-US" dirty="0" smtClean="0"/>
              <a:t>, </a:t>
            </a:r>
            <a:r>
              <a:rPr lang="en-US" dirty="0" err="1" smtClean="0"/>
              <a:t>wangmeng</a:t>
            </a:r>
            <a:r>
              <a:rPr lang="en-US" dirty="0" smtClean="0"/>
              <a:t> </a:t>
            </a:r>
            <a:r>
              <a:rPr lang="en-US" dirty="0" err="1" smtClean="0"/>
              <a:t>zuo</a:t>
            </a:r>
            <a:r>
              <a:rPr lang="en-US" dirty="0" smtClean="0"/>
              <a:t>, </a:t>
            </a:r>
            <a:r>
              <a:rPr lang="en-US" dirty="0" err="1" smtClean="0"/>
              <a:t>chunhua</a:t>
            </a:r>
            <a:r>
              <a:rPr lang="en-US" dirty="0" smtClean="0"/>
              <a:t> </a:t>
            </a:r>
            <a:r>
              <a:rPr lang="en-US" dirty="0" err="1" smtClean="0"/>
              <a:t>shen</a:t>
            </a:r>
            <a:r>
              <a:rPr lang="en-US" dirty="0" smtClean="0"/>
              <a:t>, </a:t>
            </a:r>
            <a:r>
              <a:rPr lang="en-US" dirty="0" err="1" smtClean="0"/>
              <a:t>rynson</a:t>
            </a:r>
            <a:r>
              <a:rPr lang="en-US" dirty="0" smtClean="0"/>
              <a:t> Lau, and Ming-</a:t>
            </a:r>
            <a:r>
              <a:rPr lang="en-US" dirty="0" err="1" smtClean="0"/>
              <a:t>hsuan</a:t>
            </a:r>
            <a:r>
              <a:rPr lang="en-US" dirty="0" smtClean="0"/>
              <a:t> Yang</a:t>
            </a:r>
            <a:endParaRPr lang="en-US" dirty="0"/>
          </a:p>
        </p:txBody>
      </p:sp>
    </p:spTree>
    <p:extLst>
      <p:ext uri="{BB962C8B-B14F-4D97-AF65-F5344CB8AC3E}">
        <p14:creationId xmlns:p14="http://schemas.microsoft.com/office/powerpoint/2010/main" val="424320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4544834"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Adversarial Learning:</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p:cNvSpPr txBox="1"/>
              <p:nvPr/>
            </p:nvSpPr>
            <p:spPr>
              <a:xfrm>
                <a:off x="535400" y="1108718"/>
                <a:ext cx="9991773" cy="2389500"/>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4000" i="1" smtClean="0">
                              <a:latin typeface="Cambria Math" panose="02040503050406030204" pitchFamily="18" charset="0"/>
                            </a:rPr>
                          </m:ctrlPr>
                        </m:sSubPr>
                        <m:e>
                          <m:r>
                            <a:rPr lang="en-US" altLang="zh-CN" sz="4000" i="1" smtClean="0">
                              <a:latin typeface="Cambria Math" panose="02040503050406030204" pitchFamily="18" charset="0"/>
                              <a:ea typeface="Cambria Math" panose="02040503050406030204" pitchFamily="18" charset="0"/>
                            </a:rPr>
                            <m:t>ℒ</m:t>
                          </m:r>
                        </m:e>
                        <m:sub>
                          <m:r>
                            <a:rPr lang="en-US" altLang="zh-CN" sz="4000" b="0" i="1" smtClean="0">
                              <a:latin typeface="Cambria Math" panose="02040503050406030204" pitchFamily="18" charset="0"/>
                            </a:rPr>
                            <m:t>𝑉𝐼𝑇𝐴𝐿</m:t>
                          </m:r>
                        </m:sub>
                      </m:sSub>
                      <m:r>
                        <a:rPr lang="en-US" altLang="zh-CN" sz="4000" b="0" i="1" smtClean="0">
                          <a:latin typeface="Cambria Math" panose="02040503050406030204" pitchFamily="18" charset="0"/>
                        </a:rPr>
                        <m:t>=</m:t>
                      </m:r>
                      <m:func>
                        <m:funcPr>
                          <m:ctrlPr>
                            <a:rPr lang="en-US" altLang="zh-CN" sz="4000" b="0" i="1" smtClean="0">
                              <a:latin typeface="Cambria Math" panose="02040503050406030204" pitchFamily="18" charset="0"/>
                            </a:rPr>
                          </m:ctrlPr>
                        </m:funcPr>
                        <m:fName>
                          <m:limLow>
                            <m:limLowPr>
                              <m:ctrlPr>
                                <a:rPr lang="en-US" altLang="zh-CN" sz="4000" b="0" i="1" smtClean="0">
                                  <a:latin typeface="Cambria Math" panose="02040503050406030204" pitchFamily="18" charset="0"/>
                                </a:rPr>
                              </m:ctrlPr>
                            </m:limLowPr>
                            <m:e>
                              <m:r>
                                <m:rPr>
                                  <m:sty m:val="p"/>
                                </m:rPr>
                                <a:rPr lang="en-US" altLang="zh-CN" sz="4000" b="0" i="0" smtClean="0">
                                  <a:latin typeface="Cambria Math" panose="02040503050406030204" pitchFamily="18" charset="0"/>
                                </a:rPr>
                                <m:t>min</m:t>
                              </m:r>
                            </m:e>
                            <m:lim>
                              <m:r>
                                <a:rPr lang="en-US" altLang="zh-CN" sz="4000" b="0" i="1" smtClean="0">
                                  <a:latin typeface="Cambria Math" panose="02040503050406030204" pitchFamily="18" charset="0"/>
                                </a:rPr>
                                <m:t>𝐺</m:t>
                              </m:r>
                            </m:lim>
                          </m:limLow>
                        </m:fName>
                        <m:e>
                          <m:func>
                            <m:funcPr>
                              <m:ctrlPr>
                                <a:rPr lang="en-US" altLang="zh-CN" sz="4000" b="0" i="1" smtClean="0">
                                  <a:latin typeface="Cambria Math" panose="02040503050406030204" pitchFamily="18" charset="0"/>
                                </a:rPr>
                              </m:ctrlPr>
                            </m:funcPr>
                            <m:fName>
                              <m:limLow>
                                <m:limLowPr>
                                  <m:ctrlPr>
                                    <a:rPr lang="en-US" altLang="zh-CN" sz="4000" b="0" i="1" smtClean="0">
                                      <a:latin typeface="Cambria Math" panose="02040503050406030204" pitchFamily="18" charset="0"/>
                                    </a:rPr>
                                  </m:ctrlPr>
                                </m:limLowPr>
                                <m:e>
                                  <m:r>
                                    <m:rPr>
                                      <m:sty m:val="p"/>
                                    </m:rPr>
                                    <a:rPr lang="en-US" altLang="zh-CN" sz="4000" b="0" i="0" smtClean="0">
                                      <a:latin typeface="Cambria Math" panose="02040503050406030204" pitchFamily="18" charset="0"/>
                                    </a:rPr>
                                    <m:t>max</m:t>
                                  </m:r>
                                </m:e>
                                <m:lim>
                                  <m:r>
                                    <a:rPr lang="en-US" altLang="zh-CN" sz="4000" b="0" i="1" smtClean="0">
                                      <a:latin typeface="Cambria Math" panose="02040503050406030204" pitchFamily="18" charset="0"/>
                                    </a:rPr>
                                    <m:t>𝐷</m:t>
                                  </m:r>
                                </m:lim>
                              </m:limLow>
                            </m:fName>
                            <m:e>
                              <m:sSub>
                                <m:sSubPr>
                                  <m:ctrlPr>
                                    <a:rPr lang="en-US" altLang="zh-CN" sz="4000" i="1">
                                      <a:latin typeface="Cambria Math" panose="02040503050406030204" pitchFamily="18" charset="0"/>
                                    </a:rPr>
                                  </m:ctrlPr>
                                </m:sSubPr>
                                <m:e>
                                  <m:r>
                                    <a:rPr lang="zh-CN" altLang="en-US" sz="4000" i="1">
                                      <a:latin typeface="Cambria Math" panose="02040503050406030204" pitchFamily="18" charset="0"/>
                                    </a:rPr>
                                    <m:t>𝔼</m:t>
                                  </m:r>
                                </m:e>
                                <m:sub>
                                  <m:d>
                                    <m:dPr>
                                      <m:ctrlPr>
                                        <a:rPr lang="en-US" altLang="zh-CN" sz="4000" i="1">
                                          <a:latin typeface="Cambria Math" panose="02040503050406030204" pitchFamily="18" charset="0"/>
                                        </a:rPr>
                                      </m:ctrlPr>
                                    </m:dPr>
                                    <m:e>
                                      <m:r>
                                        <a:rPr lang="en-US" altLang="zh-CN" sz="4000" i="1">
                                          <a:latin typeface="Cambria Math" panose="02040503050406030204" pitchFamily="18" charset="0"/>
                                        </a:rPr>
                                        <m:t>𝐶</m:t>
                                      </m:r>
                                      <m:r>
                                        <a:rPr lang="en-US" altLang="zh-CN" sz="4000" i="1">
                                          <a:latin typeface="Cambria Math" panose="02040503050406030204" pitchFamily="18" charset="0"/>
                                        </a:rPr>
                                        <m:t>,</m:t>
                                      </m:r>
                                      <m:r>
                                        <a:rPr lang="en-US" altLang="zh-CN" sz="4000" i="1">
                                          <a:latin typeface="Cambria Math" panose="02040503050406030204" pitchFamily="18" charset="0"/>
                                        </a:rPr>
                                        <m:t>𝑀</m:t>
                                      </m:r>
                                    </m:e>
                                  </m:d>
                                  <m:r>
                                    <a:rPr lang="en-US" altLang="zh-CN" sz="4000" i="1">
                                      <a:latin typeface="Cambria Math" panose="02040503050406030204" pitchFamily="18" charset="0"/>
                                    </a:rPr>
                                    <m:t>~</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𝑃</m:t>
                                      </m:r>
                                    </m:e>
                                    <m:sub>
                                      <m:r>
                                        <a:rPr lang="en-US" altLang="zh-CN" sz="4000" i="1">
                                          <a:latin typeface="Cambria Math" panose="02040503050406030204" pitchFamily="18" charset="0"/>
                                        </a:rPr>
                                        <m:t>(</m:t>
                                      </m:r>
                                      <m:r>
                                        <a:rPr lang="en-US" altLang="zh-CN" sz="4000" i="1">
                                          <a:latin typeface="Cambria Math" panose="02040503050406030204" pitchFamily="18" charset="0"/>
                                        </a:rPr>
                                        <m:t>𝐶</m:t>
                                      </m:r>
                                      <m:r>
                                        <a:rPr lang="en-US" altLang="zh-CN" sz="4000" i="1">
                                          <a:latin typeface="Cambria Math" panose="02040503050406030204" pitchFamily="18" charset="0"/>
                                        </a:rPr>
                                        <m:t>,</m:t>
                                      </m:r>
                                      <m:r>
                                        <a:rPr lang="en-US" altLang="zh-CN" sz="4000" i="1">
                                          <a:latin typeface="Cambria Math" panose="02040503050406030204" pitchFamily="18" charset="0"/>
                                        </a:rPr>
                                        <m:t>𝑀</m:t>
                                      </m:r>
                                      <m:r>
                                        <a:rPr lang="en-US" altLang="zh-CN" sz="4000" i="1">
                                          <a:latin typeface="Cambria Math" panose="02040503050406030204" pitchFamily="18" charset="0"/>
                                        </a:rPr>
                                        <m:t>)</m:t>
                                      </m:r>
                                    </m:sub>
                                  </m:sSub>
                                </m:sub>
                              </m:sSub>
                              <m:r>
                                <a:rPr lang="en-US" altLang="zh-CN" sz="4000" i="1">
                                  <a:latin typeface="Cambria Math" panose="02040503050406030204" pitchFamily="18" charset="0"/>
                                </a:rPr>
                                <m:t>[</m:t>
                              </m:r>
                              <m:func>
                                <m:funcPr>
                                  <m:ctrlPr>
                                    <a:rPr lang="en-US" altLang="zh-CN" sz="4000" i="1">
                                      <a:latin typeface="Cambria Math" panose="02040503050406030204" pitchFamily="18" charset="0"/>
                                    </a:rPr>
                                  </m:ctrlPr>
                                </m:funcPr>
                                <m:fName>
                                  <m:r>
                                    <m:rPr>
                                      <m:sty m:val="p"/>
                                    </m:rPr>
                                    <a:rPr lang="en-US" altLang="zh-CN" sz="4000">
                                      <a:latin typeface="Cambria Math" panose="02040503050406030204" pitchFamily="18" charset="0"/>
                                    </a:rPr>
                                    <m:t>log</m:t>
                                  </m:r>
                                </m:fName>
                                <m:e>
                                  <m:r>
                                    <a:rPr lang="en-US" altLang="zh-CN" sz="4000" i="1">
                                      <a:latin typeface="Cambria Math" panose="02040503050406030204" pitchFamily="18" charset="0"/>
                                    </a:rPr>
                                    <m:t>𝐷</m:t>
                                  </m:r>
                                  <m:r>
                                    <a:rPr lang="en-US" altLang="zh-CN" sz="4000" i="1">
                                      <a:latin typeface="Cambria Math" panose="02040503050406030204" pitchFamily="18" charset="0"/>
                                    </a:rPr>
                                    <m:t>(</m:t>
                                  </m:r>
                                  <m:r>
                                    <a:rPr lang="en-US" altLang="zh-CN" sz="4000" i="1">
                                      <a:latin typeface="Cambria Math" panose="02040503050406030204" pitchFamily="18" charset="0"/>
                                    </a:rPr>
                                    <m:t>𝑀</m:t>
                                  </m:r>
                                  <m:r>
                                    <a:rPr lang="en-US" altLang="zh-CN" sz="4000" i="1">
                                      <a:latin typeface="Cambria Math" panose="02040503050406030204" pitchFamily="18" charset="0"/>
                                      <a:ea typeface="Cambria Math" panose="02040503050406030204" pitchFamily="18" charset="0"/>
                                    </a:rPr>
                                    <m:t>∙</m:t>
                                  </m:r>
                                  <m:r>
                                    <a:rPr lang="en-US" altLang="zh-CN" sz="4000" i="1">
                                      <a:latin typeface="Cambria Math" panose="02040503050406030204" pitchFamily="18" charset="0"/>
                                      <a:ea typeface="Cambria Math" panose="02040503050406030204" pitchFamily="18" charset="0"/>
                                    </a:rPr>
                                    <m:t>𝐶</m:t>
                                  </m:r>
                                  <m:r>
                                    <a:rPr lang="en-US" altLang="zh-CN" sz="4000" i="1">
                                      <a:latin typeface="Cambria Math" panose="02040503050406030204" pitchFamily="18" charset="0"/>
                                    </a:rPr>
                                    <m:t>)</m:t>
                                  </m:r>
                                </m:e>
                              </m:func>
                              <m:r>
                                <a:rPr lang="en-US" altLang="zh-CN" sz="4000" i="1">
                                  <a:latin typeface="Cambria Math" panose="02040503050406030204" pitchFamily="18" charset="0"/>
                                </a:rPr>
                                <m:t>]</m:t>
                              </m:r>
                              <m:r>
                                <m:rPr>
                                  <m:nor/>
                                </m:rPr>
                                <a:rPr lang="zh-CN" altLang="en-US" sz="4000" dirty="0"/>
                                <m:t> </m:t>
                              </m:r>
                            </m:e>
                          </m:func>
                        </m:e>
                      </m:func>
                    </m:oMath>
                  </m:oMathPara>
                </a14:m>
                <a:endParaRPr lang="en-US" altLang="zh-CN" sz="4000" b="0" i="1" dirty="0" smtClean="0">
                  <a:latin typeface="Cambria Math" panose="02040503050406030204" pitchFamily="18" charset="0"/>
                </a:endParaRPr>
              </a:p>
              <a:p>
                <a:pPr algn="r"/>
                <a:r>
                  <a:rPr lang="en-US" altLang="zh-CN" sz="4000" dirty="0" smtClean="0"/>
                  <a:t> </a:t>
                </a:r>
                <a14:m>
                  <m:oMath xmlns:m="http://schemas.openxmlformats.org/officeDocument/2006/math">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zh-CN" altLang="en-US" sz="4000" b="0" i="1" smtClean="0">
                            <a:latin typeface="Cambria Math" panose="02040503050406030204" pitchFamily="18" charset="0"/>
                          </a:rPr>
                          <m:t>𝔼</m:t>
                        </m:r>
                      </m:e>
                      <m:sub>
                        <m:r>
                          <a:rPr lang="en-US" altLang="zh-CN" sz="4000" b="0" i="1" smtClean="0">
                            <a:latin typeface="Cambria Math" panose="02040503050406030204" pitchFamily="18" charset="0"/>
                          </a:rPr>
                          <m:t>𝐶</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𝑃</m:t>
                            </m:r>
                          </m:e>
                          <m:sub>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𝐶</m:t>
                            </m:r>
                            <m:r>
                              <a:rPr lang="en-US" altLang="zh-CN" sz="4000" b="0" i="1" smtClean="0">
                                <a:latin typeface="Cambria Math" panose="02040503050406030204" pitchFamily="18" charset="0"/>
                              </a:rPr>
                              <m:t>)</m:t>
                            </m:r>
                          </m:sub>
                        </m:sSub>
                      </m:sub>
                    </m:sSub>
                    <m:d>
                      <m:dPr>
                        <m:begChr m:val="["/>
                        <m:endChr m:val="]"/>
                        <m:ctrlPr>
                          <a:rPr lang="en-US" altLang="zh-CN" sz="4000" b="0" i="1" smtClean="0">
                            <a:latin typeface="Cambria Math" panose="02040503050406030204" pitchFamily="18" charset="0"/>
                          </a:rPr>
                        </m:ctrlPr>
                      </m:dPr>
                      <m:e>
                        <m:func>
                          <m:funcPr>
                            <m:ctrlPr>
                              <a:rPr lang="en-US" altLang="zh-CN" sz="4000" b="0" i="1" smtClean="0">
                                <a:latin typeface="Cambria Math" panose="02040503050406030204" pitchFamily="18" charset="0"/>
                              </a:rPr>
                            </m:ctrlPr>
                          </m:funcPr>
                          <m:fName>
                            <m:r>
                              <m:rPr>
                                <m:sty m:val="p"/>
                              </m:rPr>
                              <a:rPr lang="en-US" altLang="zh-CN" sz="4000" b="0" i="0" smtClean="0">
                                <a:latin typeface="Cambria Math" panose="02040503050406030204" pitchFamily="18" charset="0"/>
                              </a:rPr>
                              <m:t>log</m:t>
                            </m:r>
                          </m:fName>
                          <m:e>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1−</m:t>
                                </m:r>
                                <m:r>
                                  <a:rPr lang="en-US" altLang="zh-CN" sz="4000" b="0" i="1" smtClean="0">
                                    <a:latin typeface="Cambria Math" panose="02040503050406030204" pitchFamily="18" charset="0"/>
                                  </a:rPr>
                                  <m:t>𝐷</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𝐺</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𝐶</m:t>
                                        </m:r>
                                      </m:e>
                                    </m:d>
                                    <m:r>
                                      <a:rPr lang="en-US" altLang="zh-CN" sz="4000" i="1">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𝐶</m:t>
                                    </m:r>
                                  </m:e>
                                </m:d>
                              </m:e>
                            </m:d>
                          </m:e>
                        </m:func>
                      </m:e>
                    </m:d>
                  </m:oMath>
                </a14:m>
                <a:endParaRPr lang="en-US" altLang="zh-CN" sz="4000" b="0" i="1" dirty="0" smtClean="0">
                  <a:latin typeface="Cambria Math" panose="02040503050406030204" pitchFamily="18" charset="0"/>
                  <a:ea typeface="Cambria Math" panose="02040503050406030204" pitchFamily="18" charset="0"/>
                </a:endParaRPr>
              </a:p>
              <a:p>
                <a:pPr algn="r"/>
                <a:r>
                  <a:rPr lang="en-US" altLang="zh-CN" sz="4000" b="0" dirty="0" smtClean="0">
                    <a:ea typeface="Cambria Math" panose="02040503050406030204" pitchFamily="18" charset="0"/>
                  </a:rPr>
                  <a:t> </a:t>
                </a:r>
                <a14:m>
                  <m:oMath xmlns:m="http://schemas.openxmlformats.org/officeDocument/2006/math">
                    <m:r>
                      <a:rPr lang="en-US" altLang="zh-CN" sz="4000" b="0" i="0" smtClean="0">
                        <a:latin typeface="Cambria Math" panose="02040503050406030204" pitchFamily="18" charset="0"/>
                        <a:ea typeface="Cambria Math" panose="02040503050406030204" pitchFamily="18" charset="0"/>
                      </a:rPr>
                      <m:t>+</m:t>
                    </m:r>
                    <m:r>
                      <m:rPr>
                        <m:sty m:val="p"/>
                      </m:rPr>
                      <a:rPr lang="el-GR" altLang="zh-CN" sz="4000" b="0" i="1" smtClean="0">
                        <a:latin typeface="Cambria Math" panose="02040503050406030204" pitchFamily="18" charset="0"/>
                        <a:ea typeface="Cambria Math" panose="02040503050406030204" pitchFamily="18" charset="0"/>
                      </a:rPr>
                      <m:t>λ</m:t>
                    </m:r>
                    <m:sSub>
                      <m:sSubPr>
                        <m:ctrlPr>
                          <a:rPr lang="el-GR" altLang="zh-CN" sz="4000" b="0" i="1" smtClean="0">
                            <a:latin typeface="Cambria Math" panose="02040503050406030204" pitchFamily="18" charset="0"/>
                            <a:ea typeface="Cambria Math" panose="02040503050406030204" pitchFamily="18" charset="0"/>
                          </a:rPr>
                        </m:ctrlPr>
                      </m:sSubPr>
                      <m:e>
                        <m:r>
                          <a:rPr lang="zh-CN" altLang="el-GR" sz="4000" i="1">
                            <a:latin typeface="Cambria Math" panose="02040503050406030204" pitchFamily="18" charset="0"/>
                            <a:ea typeface="Cambria Math" panose="02040503050406030204" pitchFamily="18" charset="0"/>
                          </a:rPr>
                          <m:t>𝔼</m:t>
                        </m:r>
                      </m:e>
                      <m:sub>
                        <m:d>
                          <m:dPr>
                            <m:ctrlPr>
                              <a:rPr lang="en-US" altLang="zh-CN" sz="4000" b="0" i="1" smtClean="0">
                                <a:latin typeface="Cambria Math" panose="02040503050406030204" pitchFamily="18" charset="0"/>
                                <a:ea typeface="Cambria Math" panose="02040503050406030204" pitchFamily="18" charset="0"/>
                              </a:rPr>
                            </m:ctrlPr>
                          </m:dPr>
                          <m:e>
                            <m:r>
                              <a:rPr lang="en-US" altLang="zh-CN" sz="4000" b="0" i="1" smtClean="0">
                                <a:latin typeface="Cambria Math" panose="02040503050406030204" pitchFamily="18" charset="0"/>
                                <a:ea typeface="Cambria Math" panose="02040503050406030204" pitchFamily="18" charset="0"/>
                              </a:rPr>
                              <m:t>𝐶</m:t>
                            </m:r>
                            <m:r>
                              <a:rPr lang="en-US" altLang="zh-CN" sz="4000" b="0" i="1" smtClean="0">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𝑀</m:t>
                            </m:r>
                          </m:e>
                        </m:d>
                        <m:r>
                          <a:rPr lang="en-US" altLang="zh-CN" sz="4000" b="0" i="1" smtClean="0">
                            <a:latin typeface="Cambria Math" panose="02040503050406030204" pitchFamily="18" charset="0"/>
                            <a:ea typeface="Cambria Math" panose="02040503050406030204" pitchFamily="18" charset="0"/>
                          </a:rPr>
                          <m:t>~</m:t>
                        </m:r>
                        <m:sSub>
                          <m:sSubPr>
                            <m:ctrlPr>
                              <a:rPr lang="en-US" altLang="zh-CN" sz="4000" b="0" i="1" smtClean="0">
                                <a:latin typeface="Cambria Math" panose="02040503050406030204" pitchFamily="18" charset="0"/>
                                <a:ea typeface="Cambria Math" panose="02040503050406030204" pitchFamily="18" charset="0"/>
                              </a:rPr>
                            </m:ctrlPr>
                          </m:sSubPr>
                          <m:e>
                            <m:r>
                              <a:rPr lang="en-US" altLang="zh-CN" sz="4000" b="0" i="1" smtClean="0">
                                <a:latin typeface="Cambria Math" panose="02040503050406030204" pitchFamily="18" charset="0"/>
                                <a:ea typeface="Cambria Math" panose="02040503050406030204" pitchFamily="18" charset="0"/>
                              </a:rPr>
                              <m:t>𝑃</m:t>
                            </m:r>
                          </m:e>
                          <m:sub>
                            <m:r>
                              <a:rPr lang="en-US" altLang="zh-CN" sz="4000" b="0" i="1" smtClean="0">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𝐶</m:t>
                            </m:r>
                            <m:r>
                              <a:rPr lang="en-US" altLang="zh-CN" sz="4000" b="0" i="1" smtClean="0">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𝑀</m:t>
                            </m:r>
                            <m:r>
                              <a:rPr lang="en-US" altLang="zh-CN" sz="4000" b="0" i="1" smtClean="0">
                                <a:latin typeface="Cambria Math" panose="02040503050406030204" pitchFamily="18" charset="0"/>
                                <a:ea typeface="Cambria Math" panose="02040503050406030204" pitchFamily="18" charset="0"/>
                              </a:rPr>
                              <m:t>)</m:t>
                            </m:r>
                          </m:sub>
                        </m:sSub>
                      </m:sub>
                    </m:sSub>
                    <m:sSup>
                      <m:sSupPr>
                        <m:ctrlPr>
                          <a:rPr lang="en-US" altLang="zh-CN" sz="4000" b="0" i="1" smtClean="0">
                            <a:latin typeface="Cambria Math" panose="02040503050406030204" pitchFamily="18" charset="0"/>
                            <a:ea typeface="Cambria Math" panose="02040503050406030204" pitchFamily="18" charset="0"/>
                          </a:rPr>
                        </m:ctrlPr>
                      </m:sSupPr>
                      <m:e>
                        <m:r>
                          <a:rPr lang="en-US" altLang="zh-CN" sz="4000" b="0" i="1" smtClean="0">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𝐺</m:t>
                        </m:r>
                        <m:d>
                          <m:dPr>
                            <m:ctrlPr>
                              <a:rPr lang="en-US" altLang="zh-CN" sz="4000" b="0" i="1" smtClean="0">
                                <a:latin typeface="Cambria Math" panose="02040503050406030204" pitchFamily="18" charset="0"/>
                                <a:ea typeface="Cambria Math" panose="02040503050406030204" pitchFamily="18" charset="0"/>
                              </a:rPr>
                            </m:ctrlPr>
                          </m:dPr>
                          <m:e>
                            <m:r>
                              <a:rPr lang="en-US" altLang="zh-CN" sz="4000" b="0" i="1" smtClean="0">
                                <a:latin typeface="Cambria Math" panose="02040503050406030204" pitchFamily="18" charset="0"/>
                                <a:ea typeface="Cambria Math" panose="02040503050406030204" pitchFamily="18" charset="0"/>
                              </a:rPr>
                              <m:t>𝐶</m:t>
                            </m:r>
                          </m:e>
                        </m:d>
                        <m:r>
                          <a:rPr lang="en-US" altLang="zh-CN" sz="4000" b="0" i="1" smtClean="0">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𝑀</m:t>
                        </m:r>
                        <m:r>
                          <a:rPr lang="en-US" altLang="zh-CN" sz="4000" b="0" i="1" smtClean="0">
                            <a:latin typeface="Cambria Math" panose="02040503050406030204" pitchFamily="18" charset="0"/>
                            <a:ea typeface="Cambria Math" panose="02040503050406030204" pitchFamily="18" charset="0"/>
                          </a:rPr>
                          <m:t>||</m:t>
                        </m:r>
                      </m:e>
                      <m:sup>
                        <m:r>
                          <a:rPr lang="en-US" altLang="zh-CN" sz="4000" b="0" i="1" smtClean="0">
                            <a:latin typeface="Cambria Math" panose="02040503050406030204" pitchFamily="18" charset="0"/>
                            <a:ea typeface="Cambria Math" panose="02040503050406030204" pitchFamily="18" charset="0"/>
                          </a:rPr>
                          <m:t>2</m:t>
                        </m:r>
                      </m:sup>
                    </m:sSup>
                  </m:oMath>
                </a14:m>
                <a:endParaRPr lang="en-US" altLang="zh-CN" sz="4000" b="0"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535400" y="1108718"/>
                <a:ext cx="9991773" cy="23895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00075" y="3869293"/>
                <a:ext cx="2979214"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𝐶</m:t>
                    </m:r>
                  </m:oMath>
                </a14:m>
                <a:r>
                  <a:rPr lang="zh-CN" altLang="en-US" sz="2400" dirty="0" smtClean="0"/>
                  <a:t> </a:t>
                </a:r>
                <a:r>
                  <a:rPr lang="en-US" altLang="zh-CN" sz="2400" dirty="0" smtClean="0"/>
                  <a:t>is the input feature. </a:t>
                </a:r>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600075" y="3869293"/>
                <a:ext cx="2979214" cy="461665"/>
              </a:xfrm>
              <a:prstGeom prst="rect">
                <a:avLst/>
              </a:prstGeom>
              <a:blipFill>
                <a:blip r:embed="rId4"/>
                <a:stretch>
                  <a:fillRect l="-409" t="-10667" r="-2249"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0075" y="4503134"/>
                <a:ext cx="3731855" cy="461665"/>
              </a:xfrm>
              <a:prstGeom prst="rect">
                <a:avLst/>
              </a:prstGeom>
            </p:spPr>
            <p:txBody>
              <a:bodyPr wrap="none">
                <a:spAutoFit/>
              </a:bodyPr>
              <a:lstStyle/>
              <a:p>
                <a14:m>
                  <m:oMath xmlns:m="http://schemas.openxmlformats.org/officeDocument/2006/math">
                    <m:r>
                      <a:rPr lang="en-US" altLang="zh-CN" sz="2400" i="1">
                        <a:latin typeface="Cambria Math" panose="02040503050406030204" pitchFamily="18" charset="0"/>
                      </a:rPr>
                      <m:t>𝐺</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e>
                    </m:d>
                  </m:oMath>
                </a14:m>
                <a:r>
                  <a:rPr lang="zh-CN" altLang="en-US" sz="2400" dirty="0"/>
                  <a:t> </a:t>
                </a:r>
                <a:r>
                  <a:rPr lang="en-US" altLang="zh-CN" sz="2400" dirty="0" smtClean="0"/>
                  <a:t>is the generated mask.</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600075" y="4503134"/>
                <a:ext cx="3731855" cy="461665"/>
              </a:xfrm>
              <a:prstGeom prst="rect">
                <a:avLst/>
              </a:prstGeom>
              <a:blipFill>
                <a:blip r:embed="rId5"/>
                <a:stretch>
                  <a:fillRect l="-326" t="-10667" r="-1631"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9600" y="5151691"/>
                <a:ext cx="7625806"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𝑀</m:t>
                    </m:r>
                  </m:oMath>
                </a14:m>
                <a:r>
                  <a:rPr lang="zh-CN" altLang="en-US" sz="2400" dirty="0"/>
                  <a:t> </a:t>
                </a:r>
                <a:r>
                  <a:rPr lang="en-US" altLang="zh-CN" sz="2400" dirty="0" smtClean="0"/>
                  <a:t>is the actual mask identifying the discriminative features.</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09600" y="5151691"/>
                <a:ext cx="7625806" cy="461665"/>
              </a:xfrm>
              <a:prstGeom prst="rect">
                <a:avLst/>
              </a:prstGeom>
              <a:blipFill>
                <a:blip r:embed="rId6"/>
                <a:stretch>
                  <a:fillRect l="-160" t="-10526" r="-320"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00075" y="5799771"/>
                <a:ext cx="5957913" cy="461665"/>
              </a:xfrm>
              <a:prstGeom prst="rect">
                <a:avLst/>
              </a:prstGeom>
            </p:spPr>
            <p:txBody>
              <a:bodyPr wrap="none">
                <a:spAutoFit/>
              </a:bodyPr>
              <a:lstStyle/>
              <a:p>
                <a:r>
                  <a:rPr lang="en-US" altLang="zh-CN" sz="2400" dirty="0" smtClean="0"/>
                  <a:t>Dot is the dropout operation on the feature </a:t>
                </a:r>
                <a14:m>
                  <m:oMath xmlns:m="http://schemas.openxmlformats.org/officeDocument/2006/math">
                    <m:r>
                      <a:rPr lang="en-US" altLang="zh-CN" sz="2400" i="1">
                        <a:latin typeface="Cambria Math" panose="02040503050406030204" pitchFamily="18" charset="0"/>
                      </a:rPr>
                      <m:t>𝐶</m:t>
                    </m:r>
                  </m:oMath>
                </a14:m>
                <a:r>
                  <a:rPr lang="en-US" altLang="zh-CN" sz="2400" dirty="0" smtClean="0"/>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00075" y="5799771"/>
                <a:ext cx="5957913" cy="461665"/>
              </a:xfrm>
              <a:prstGeom prst="rect">
                <a:avLst/>
              </a:prstGeom>
              <a:blipFill>
                <a:blip r:embed="rId7"/>
                <a:stretch>
                  <a:fillRect l="-1534" t="-10526" r="-61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724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676275" y="1677582"/>
                <a:ext cx="1546898" cy="461665"/>
              </a:xfrm>
              <a:prstGeom prst="rect">
                <a:avLst/>
              </a:prstGeom>
            </p:spPr>
            <p:txBody>
              <a:bodyPr wrap="none">
                <a:spAutoFit/>
              </a:bodyPr>
              <a:lstStyle/>
              <a:p>
                <a:r>
                  <a:rPr lang="en-US" altLang="zh-CN" sz="2400" dirty="0" smtClean="0"/>
                  <a:t>Training </a:t>
                </a:r>
                <a14:m>
                  <m:oMath xmlns:m="http://schemas.openxmlformats.org/officeDocument/2006/math">
                    <m:r>
                      <a:rPr lang="en-US" altLang="zh-CN" sz="2400" b="0" i="1" smtClean="0">
                        <a:latin typeface="Cambria Math" panose="02040503050406030204" pitchFamily="18" charset="0"/>
                      </a:rPr>
                      <m:t>𝐷</m:t>
                    </m:r>
                  </m:oMath>
                </a14:m>
                <a:r>
                  <a:rPr lang="en-US" altLang="zh-CN" sz="2400" dirty="0" smtClean="0"/>
                  <a:t>:</a:t>
                </a:r>
              </a:p>
            </p:txBody>
          </p:sp>
        </mc:Choice>
        <mc:Fallback xmlns="">
          <p:sp>
            <p:nvSpPr>
              <p:cNvPr id="2" name="矩形 1"/>
              <p:cNvSpPr>
                <a:spLocks noRot="1" noChangeAspect="1" noMove="1" noResize="1" noEditPoints="1" noAdjustHandles="1" noChangeArrowheads="1" noChangeShapeType="1" noTextEdit="1"/>
              </p:cNvSpPr>
              <p:nvPr/>
            </p:nvSpPr>
            <p:spPr>
              <a:xfrm>
                <a:off x="676275" y="1677582"/>
                <a:ext cx="1546898" cy="461665"/>
              </a:xfrm>
              <a:prstGeom prst="rect">
                <a:avLst/>
              </a:prstGeom>
              <a:blipFill>
                <a:blip r:embed="rId3"/>
                <a:stretch>
                  <a:fillRect l="-6299" t="-10526" r="-4724" b="-28947"/>
                </a:stretch>
              </a:blipFill>
            </p:spPr>
            <p:txBody>
              <a:bodyPr/>
              <a:lstStyle/>
              <a:p>
                <a:r>
                  <a:rPr lang="zh-CN" altLang="en-US">
                    <a:noFill/>
                  </a:rPr>
                  <a:t> </a:t>
                </a:r>
              </a:p>
            </p:txBody>
          </p:sp>
        </mc:Fallback>
      </mc:AlternateContent>
      <p:sp>
        <p:nvSpPr>
          <p:cNvPr id="3" name="矩形 2"/>
          <p:cNvSpPr/>
          <p:nvPr/>
        </p:nvSpPr>
        <p:spPr>
          <a:xfrm>
            <a:off x="676275" y="862715"/>
            <a:ext cx="3250057" cy="461665"/>
          </a:xfrm>
          <a:prstGeom prst="rect">
            <a:avLst/>
          </a:prstGeom>
        </p:spPr>
        <p:txBody>
          <a:bodyPr wrap="none">
            <a:spAutoFit/>
          </a:bodyPr>
          <a:lstStyle/>
          <a:p>
            <a:r>
              <a:rPr lang="en-US" altLang="zh-CN" sz="2400" dirty="0" smtClean="0"/>
              <a:t>In each training iteration</a:t>
            </a:r>
            <a:endParaRPr lang="zh-CN" altLang="en-US" sz="2400" dirty="0"/>
          </a:p>
        </p:txBody>
      </p:sp>
      <p:sp>
        <p:nvSpPr>
          <p:cNvPr id="4" name="矩形 3"/>
          <p:cNvSpPr/>
          <p:nvPr/>
        </p:nvSpPr>
        <p:spPr>
          <a:xfrm>
            <a:off x="676275" y="2276060"/>
            <a:ext cx="6197081" cy="461665"/>
          </a:xfrm>
          <a:prstGeom prst="rect">
            <a:avLst/>
          </a:prstGeom>
        </p:spPr>
        <p:txBody>
          <a:bodyPr wrap="none">
            <a:spAutoFit/>
          </a:bodyPr>
          <a:lstStyle/>
          <a:p>
            <a:r>
              <a:rPr lang="en-US" altLang="zh-CN" sz="2400" dirty="0"/>
              <a:t>Input feature refinement through mask filtering.</a:t>
            </a:r>
            <a:endParaRPr lang="zh-CN" altLang="en-US" sz="2400" dirty="0"/>
          </a:p>
        </p:txBody>
      </p:sp>
      <p:sp>
        <p:nvSpPr>
          <p:cNvPr id="5" name="矩形 4"/>
          <p:cNvSpPr/>
          <p:nvPr/>
        </p:nvSpPr>
        <p:spPr>
          <a:xfrm>
            <a:off x="676274" y="2874538"/>
            <a:ext cx="5433154" cy="461665"/>
          </a:xfrm>
          <a:prstGeom prst="rect">
            <a:avLst/>
          </a:prstGeom>
        </p:spPr>
        <p:txBody>
          <a:bodyPr wrap="none">
            <a:spAutoFit/>
          </a:bodyPr>
          <a:lstStyle/>
          <a:p>
            <a:r>
              <a:rPr lang="en-US" altLang="zh-CN" sz="2400" dirty="0" smtClean="0"/>
              <a:t>Labels unchanged for supervised learning.</a:t>
            </a:r>
            <a:endParaRPr lang="zh-CN" altLang="en-US" sz="2400" dirty="0"/>
          </a:p>
        </p:txBody>
      </p:sp>
      <mc:AlternateContent xmlns:mc="http://schemas.openxmlformats.org/markup-compatibility/2006" xmlns:a14="http://schemas.microsoft.com/office/drawing/2010/main">
        <mc:Choice Requires="a14">
          <p:sp>
            <p:nvSpPr>
              <p:cNvPr id="6" name="矩形 5"/>
              <p:cNvSpPr/>
              <p:nvPr/>
            </p:nvSpPr>
            <p:spPr>
              <a:xfrm>
                <a:off x="676274" y="3934681"/>
                <a:ext cx="1546898" cy="461665"/>
              </a:xfrm>
              <a:prstGeom prst="rect">
                <a:avLst/>
              </a:prstGeom>
            </p:spPr>
            <p:txBody>
              <a:bodyPr wrap="none">
                <a:spAutoFit/>
              </a:bodyPr>
              <a:lstStyle/>
              <a:p>
                <a:r>
                  <a:rPr lang="en-US" altLang="zh-CN" sz="2400" dirty="0" smtClean="0"/>
                  <a:t>Training </a:t>
                </a:r>
                <a14:m>
                  <m:oMath xmlns:m="http://schemas.openxmlformats.org/officeDocument/2006/math">
                    <m:r>
                      <a:rPr lang="en-US" altLang="zh-CN" sz="2400" b="0" i="1" smtClean="0">
                        <a:latin typeface="Cambria Math" panose="02040503050406030204" pitchFamily="18" charset="0"/>
                      </a:rPr>
                      <m:t>𝐺</m:t>
                    </m:r>
                  </m:oMath>
                </a14:m>
                <a:r>
                  <a:rPr lang="en-US" altLang="zh-CN" sz="2400" dirty="0" smtClean="0"/>
                  <a:t>:</a:t>
                </a:r>
              </a:p>
            </p:txBody>
          </p:sp>
        </mc:Choice>
        <mc:Fallback xmlns="">
          <p:sp>
            <p:nvSpPr>
              <p:cNvPr id="6" name="矩形 5"/>
              <p:cNvSpPr>
                <a:spLocks noRot="1" noChangeAspect="1" noMove="1" noResize="1" noEditPoints="1" noAdjustHandles="1" noChangeArrowheads="1" noChangeShapeType="1" noTextEdit="1"/>
              </p:cNvSpPr>
              <p:nvPr/>
            </p:nvSpPr>
            <p:spPr>
              <a:xfrm>
                <a:off x="676274" y="3934681"/>
                <a:ext cx="1546898" cy="461665"/>
              </a:xfrm>
              <a:prstGeom prst="rect">
                <a:avLst/>
              </a:prstGeom>
              <a:blipFill>
                <a:blip r:embed="rId4"/>
                <a:stretch>
                  <a:fillRect l="-6299" t="-10526" r="-3937" b="-28947"/>
                </a:stretch>
              </a:blipFill>
            </p:spPr>
            <p:txBody>
              <a:bodyPr/>
              <a:lstStyle/>
              <a:p>
                <a:r>
                  <a:rPr lang="zh-CN" altLang="en-US">
                    <a:noFill/>
                  </a:rPr>
                  <a:t> </a:t>
                </a:r>
              </a:p>
            </p:txBody>
          </p:sp>
        </mc:Fallback>
      </mc:AlternateContent>
      <p:sp>
        <p:nvSpPr>
          <p:cNvPr id="7" name="矩形 6"/>
          <p:cNvSpPr/>
          <p:nvPr/>
        </p:nvSpPr>
        <p:spPr>
          <a:xfrm>
            <a:off x="676274" y="4533159"/>
            <a:ext cx="3451073" cy="461665"/>
          </a:xfrm>
          <a:prstGeom prst="rect">
            <a:avLst/>
          </a:prstGeom>
        </p:spPr>
        <p:txBody>
          <a:bodyPr wrap="none">
            <a:spAutoFit/>
          </a:bodyPr>
          <a:lstStyle/>
          <a:p>
            <a:r>
              <a:rPr lang="en-US" altLang="zh-CN" sz="2400" dirty="0" smtClean="0"/>
              <a:t>Random mask generation.</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676273" y="4994824"/>
                <a:ext cx="10279032" cy="461665"/>
              </a:xfrm>
              <a:prstGeom prst="rect">
                <a:avLst/>
              </a:prstGeom>
            </p:spPr>
            <p:txBody>
              <a:bodyPr wrap="none">
                <a:spAutoFit/>
              </a:bodyPr>
              <a:lstStyle/>
              <a:p>
                <a:r>
                  <a:rPr lang="en-US" altLang="zh-CN" sz="2400" dirty="0" smtClean="0"/>
                  <a:t>Select one mask which creates highest loss by passing the refined features into </a:t>
                </a:r>
                <a14:m>
                  <m:oMath xmlns:m="http://schemas.openxmlformats.org/officeDocument/2006/math">
                    <m:r>
                      <a:rPr lang="en-US" altLang="zh-CN" sz="2400" i="1">
                        <a:latin typeface="Cambria Math" panose="02040503050406030204" pitchFamily="18" charset="0"/>
                      </a:rPr>
                      <m:t>𝐷</m:t>
                    </m:r>
                  </m:oMath>
                </a14:m>
                <a:r>
                  <a:rPr lang="en-US" altLang="zh-CN"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676273" y="4994824"/>
                <a:ext cx="10279032" cy="461665"/>
              </a:xfrm>
              <a:prstGeom prst="rect">
                <a:avLst/>
              </a:prstGeom>
              <a:blipFill>
                <a:blip r:embed="rId5"/>
                <a:stretch>
                  <a:fillRect l="-949" t="-10526" r="-71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76273" y="5456489"/>
                <a:ext cx="4497193" cy="461665"/>
              </a:xfrm>
              <a:prstGeom prst="rect">
                <a:avLst/>
              </a:prstGeom>
            </p:spPr>
            <p:txBody>
              <a:bodyPr wrap="none">
                <a:spAutoFit/>
              </a:bodyPr>
              <a:lstStyle/>
              <a:p>
                <a:r>
                  <a:rPr lang="en-US" altLang="zh-CN" sz="2400" dirty="0" smtClean="0"/>
                  <a:t>Set this mask as </a:t>
                </a:r>
                <a14:m>
                  <m:oMath xmlns:m="http://schemas.openxmlformats.org/officeDocument/2006/math">
                    <m:r>
                      <a:rPr lang="en-US" altLang="zh-CN" sz="2400" b="0" i="1" smtClean="0">
                        <a:latin typeface="Cambria Math" panose="02040503050406030204" pitchFamily="18" charset="0"/>
                      </a:rPr>
                      <m:t>𝑀</m:t>
                    </m:r>
                  </m:oMath>
                </a14:m>
                <a:r>
                  <a:rPr lang="zh-CN" altLang="en-US" sz="2400" dirty="0" smtClean="0"/>
                  <a:t> </a:t>
                </a:r>
                <a:r>
                  <a:rPr lang="en-US" altLang="zh-CN" sz="2400" dirty="0" smtClean="0"/>
                  <a:t>for learning </a:t>
                </a:r>
                <a14:m>
                  <m:oMath xmlns:m="http://schemas.openxmlformats.org/officeDocument/2006/math">
                    <m:r>
                      <a:rPr lang="en-US" altLang="zh-CN" sz="2400" b="0" i="1" smtClean="0">
                        <a:latin typeface="Cambria Math" panose="02040503050406030204" pitchFamily="18" charset="0"/>
                      </a:rPr>
                      <m:t>𝐺</m:t>
                    </m:r>
                  </m:oMath>
                </a14:m>
                <a:r>
                  <a:rPr lang="en-US" altLang="zh-CN" sz="2400" dirty="0" smtClean="0"/>
                  <a: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676273" y="5456489"/>
                <a:ext cx="4497193" cy="461665"/>
              </a:xfrm>
              <a:prstGeom prst="rect">
                <a:avLst/>
              </a:prstGeom>
              <a:blipFill>
                <a:blip r:embed="rId6"/>
                <a:stretch>
                  <a:fillRect l="-2168" t="-10526" b="-28947"/>
                </a:stretch>
              </a:blipFill>
            </p:spPr>
            <p:txBody>
              <a:bodyPr/>
              <a:lstStyle/>
              <a:p>
                <a:r>
                  <a:rPr lang="zh-CN" altLang="en-US">
                    <a:noFill/>
                  </a:rPr>
                  <a:t> </a:t>
                </a:r>
              </a:p>
            </p:txBody>
          </p:sp>
        </mc:Fallback>
      </mc:AlternateContent>
      <p:sp>
        <p:nvSpPr>
          <p:cNvPr id="10" name="文本框 9"/>
          <p:cNvSpPr txBox="1"/>
          <p:nvPr/>
        </p:nvSpPr>
        <p:spPr>
          <a:xfrm>
            <a:off x="8875" y="-4"/>
            <a:ext cx="4544834"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Adversarial Learning:</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8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6336030"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Visualization: </a:t>
            </a:r>
            <a:r>
              <a:rPr lang="en-US" altLang="zh-CN" sz="3600" dirty="0" smtClean="0"/>
              <a:t>mask preparation</a:t>
            </a:r>
            <a:endParaRPr lang="zh-CN" altLang="en-US" sz="3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642" y="4264967"/>
            <a:ext cx="1476375" cy="14763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0179" y="732057"/>
            <a:ext cx="1476375" cy="147637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530" y="732057"/>
            <a:ext cx="1476375" cy="1476375"/>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113" y="732057"/>
            <a:ext cx="1476375" cy="1476375"/>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177" y="2498512"/>
            <a:ext cx="1476375" cy="1476375"/>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8528" y="2498511"/>
            <a:ext cx="1476375" cy="1476375"/>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1642" y="2498512"/>
            <a:ext cx="1476375" cy="1476375"/>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178" y="4264967"/>
            <a:ext cx="1476375" cy="1476375"/>
          </a:xfrm>
          <a:prstGeom prst="rect">
            <a:avLst/>
          </a:prstGeom>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8530" y="4264967"/>
            <a:ext cx="1476375" cy="1476375"/>
          </a:xfrm>
          <a:prstGeom prst="rect">
            <a:avLst/>
          </a:prstGeom>
        </p:spPr>
      </p:pic>
      <p:sp>
        <p:nvSpPr>
          <p:cNvPr id="12" name="矩形 11"/>
          <p:cNvSpPr/>
          <p:nvPr/>
        </p:nvSpPr>
        <p:spPr>
          <a:xfrm>
            <a:off x="268001" y="5920947"/>
            <a:ext cx="9425144" cy="461665"/>
          </a:xfrm>
          <a:prstGeom prst="rect">
            <a:avLst/>
          </a:prstGeom>
        </p:spPr>
        <p:txBody>
          <a:bodyPr wrap="none">
            <a:spAutoFit/>
          </a:bodyPr>
          <a:lstStyle/>
          <a:p>
            <a:r>
              <a:rPr lang="en-US" altLang="zh-CN" sz="2400" dirty="0" smtClean="0"/>
              <a:t>We have prepared 9 random masks to capture the discriminative features.</a:t>
            </a:r>
            <a:endParaRPr lang="zh-CN" altLang="en-US" sz="2400" dirty="0"/>
          </a:p>
        </p:txBody>
      </p:sp>
    </p:spTree>
    <p:extLst>
      <p:ext uri="{BB962C8B-B14F-4D97-AF65-F5344CB8AC3E}">
        <p14:creationId xmlns:p14="http://schemas.microsoft.com/office/powerpoint/2010/main" val="239965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6254917"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Visualization: mask prediction</a:t>
            </a:r>
            <a:endParaRPr lang="zh-CN" altLang="en-US" sz="3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815" y="1851587"/>
            <a:ext cx="1796690" cy="179669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000" y="1851587"/>
            <a:ext cx="1796690" cy="179669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630" y="1851587"/>
            <a:ext cx="1796690" cy="1796690"/>
          </a:xfrm>
          <a:prstGeom prst="rect">
            <a:avLst/>
          </a:prstGeom>
        </p:spPr>
      </p:pic>
      <p:sp>
        <p:nvSpPr>
          <p:cNvPr id="6" name="矩形 5"/>
          <p:cNvSpPr/>
          <p:nvPr/>
        </p:nvSpPr>
        <p:spPr>
          <a:xfrm>
            <a:off x="2370406" y="3730109"/>
            <a:ext cx="1717137" cy="369332"/>
          </a:xfrm>
          <a:prstGeom prst="rect">
            <a:avLst/>
          </a:prstGeom>
        </p:spPr>
        <p:txBody>
          <a:bodyPr wrap="none">
            <a:spAutoFit/>
          </a:bodyPr>
          <a:lstStyle/>
          <a:p>
            <a:r>
              <a:rPr lang="en-US" altLang="zh-CN" dirty="0" smtClean="0"/>
              <a:t>(a) Input sample</a:t>
            </a:r>
            <a:endParaRPr lang="zh-CN" altLang="en-US" dirty="0"/>
          </a:p>
        </p:txBody>
      </p:sp>
      <p:sp>
        <p:nvSpPr>
          <p:cNvPr id="7" name="矩形 6"/>
          <p:cNvSpPr/>
          <p:nvPr/>
        </p:nvSpPr>
        <p:spPr>
          <a:xfrm>
            <a:off x="4772690" y="3730109"/>
            <a:ext cx="1654940" cy="369332"/>
          </a:xfrm>
          <a:prstGeom prst="rect">
            <a:avLst/>
          </a:prstGeom>
        </p:spPr>
        <p:txBody>
          <a:bodyPr wrap="none">
            <a:spAutoFit/>
          </a:bodyPr>
          <a:lstStyle/>
          <a:p>
            <a:r>
              <a:rPr lang="en-US" altLang="zh-CN" dirty="0" smtClean="0"/>
              <a:t>(b) CNN feature</a:t>
            </a:r>
            <a:endParaRPr lang="zh-CN" altLang="en-US" dirty="0"/>
          </a:p>
        </p:txBody>
      </p:sp>
      <p:sp>
        <p:nvSpPr>
          <p:cNvPr id="8" name="矩形 7"/>
          <p:cNvSpPr/>
          <p:nvPr/>
        </p:nvSpPr>
        <p:spPr>
          <a:xfrm>
            <a:off x="7014544" y="3730109"/>
            <a:ext cx="1913601" cy="369332"/>
          </a:xfrm>
          <a:prstGeom prst="rect">
            <a:avLst/>
          </a:prstGeom>
        </p:spPr>
        <p:txBody>
          <a:bodyPr wrap="none">
            <a:spAutoFit/>
          </a:bodyPr>
          <a:lstStyle/>
          <a:p>
            <a:r>
              <a:rPr lang="en-US" altLang="zh-CN" dirty="0" smtClean="0"/>
              <a:t>(c) Predicted mask</a:t>
            </a:r>
            <a:endParaRPr lang="zh-CN" altLang="en-US" dirty="0"/>
          </a:p>
        </p:txBody>
      </p:sp>
      <p:sp>
        <p:nvSpPr>
          <p:cNvPr id="9" name="矩形 8"/>
          <p:cNvSpPr/>
          <p:nvPr/>
        </p:nvSpPr>
        <p:spPr>
          <a:xfrm>
            <a:off x="1230026" y="4627779"/>
            <a:ext cx="8995539" cy="830997"/>
          </a:xfrm>
          <a:prstGeom prst="rect">
            <a:avLst/>
          </a:prstGeom>
        </p:spPr>
        <p:txBody>
          <a:bodyPr wrap="none">
            <a:spAutoFit/>
          </a:bodyPr>
          <a:lstStyle/>
          <a:p>
            <a:r>
              <a:rPr lang="en-US" altLang="zh-CN" sz="2400" dirty="0" smtClean="0"/>
              <a:t>In the training step, our predicted mask is learned to reduce the effect </a:t>
            </a:r>
          </a:p>
          <a:p>
            <a:r>
              <a:rPr lang="en-US" altLang="zh-CN" sz="2400" dirty="0" smtClean="0"/>
              <a:t>from discriminative CNN features.</a:t>
            </a:r>
            <a:endParaRPr lang="zh-CN" altLang="en-US" sz="2400" dirty="0"/>
          </a:p>
        </p:txBody>
      </p:sp>
    </p:spTree>
    <p:extLst>
      <p:ext uri="{BB962C8B-B14F-4D97-AF65-F5344CB8AC3E}">
        <p14:creationId xmlns:p14="http://schemas.microsoft.com/office/powerpoint/2010/main" val="178379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11725197"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Visualization: </a:t>
            </a:r>
            <a:r>
              <a:rPr lang="en-US" altLang="zh-CN" sz="3600" dirty="0" smtClean="0"/>
              <a:t>how </a:t>
            </a:r>
            <a:r>
              <a:rPr lang="en-US" altLang="zh-CN" sz="3600" dirty="0"/>
              <a:t>adversarial learning affects the </a:t>
            </a:r>
            <a:r>
              <a:rPr lang="en-US" altLang="zh-CN" sz="3600" dirty="0" smtClean="0"/>
              <a:t>classifier</a:t>
            </a:r>
            <a:r>
              <a:rPr lang="en-US" altLang="zh-CN" sz="3600" dirty="0">
                <a:latin typeface="Arial" panose="020B0604020202020204" pitchFamily="34" charset="0"/>
                <a:cs typeface="Arial" panose="020B0604020202020204" pitchFamily="34" charset="0"/>
              </a:rPr>
              <a:t>?</a:t>
            </a:r>
            <a:endParaRPr lang="zh-CN" altLang="en-US" sz="3600" dirty="0"/>
          </a:p>
        </p:txBody>
      </p:sp>
      <p:sp>
        <p:nvSpPr>
          <p:cNvPr id="4" name="矩形 3"/>
          <p:cNvSpPr/>
          <p:nvPr/>
        </p:nvSpPr>
        <p:spPr>
          <a:xfrm>
            <a:off x="581024" y="1541038"/>
            <a:ext cx="5552546" cy="461665"/>
          </a:xfrm>
          <a:prstGeom prst="rect">
            <a:avLst/>
          </a:prstGeom>
        </p:spPr>
        <p:txBody>
          <a:bodyPr wrap="none">
            <a:spAutoFit/>
          </a:bodyPr>
          <a:lstStyle/>
          <a:p>
            <a:r>
              <a:rPr lang="en-US" altLang="zh-CN" sz="2400" dirty="0" smtClean="0"/>
              <a:t>Entropy distribution of the binary classifier.</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581024" y="2590021"/>
                <a:ext cx="59949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𝐻</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func>
                        <m:funcPr>
                          <m:ctrlPr>
                            <a:rPr lang="en-US" altLang="zh-CN" sz="2800" b="0" i="1" smtClean="0">
                              <a:latin typeface="Cambria Math" panose="02040503050406030204" pitchFamily="18" charset="0"/>
                              <a:ea typeface="Cambria Math" panose="02040503050406030204" pitchFamily="18" charset="0"/>
                            </a:rPr>
                          </m:ctrlPr>
                        </m:funcPr>
                        <m:fName>
                          <m:r>
                            <m:rPr>
                              <m:sty m:val="p"/>
                            </m:rPr>
                            <a:rPr lang="en-US" altLang="zh-CN" sz="2800" b="0" i="0" smtClean="0">
                              <a:latin typeface="Cambria Math" panose="02040503050406030204" pitchFamily="18" charset="0"/>
                              <a:ea typeface="Cambria Math" panose="02040503050406030204" pitchFamily="18" charset="0"/>
                            </a:rPr>
                            <m:t>log</m:t>
                          </m:r>
                        </m:fName>
                        <m:e>
                          <m:r>
                            <a:rPr lang="en-US" altLang="zh-CN" sz="2800" b="0" i="1" smtClean="0">
                              <a:latin typeface="Cambria Math" panose="02040503050406030204" pitchFamily="18" charset="0"/>
                              <a:ea typeface="Cambria Math" panose="02040503050406030204" pitchFamily="18" charset="0"/>
                            </a:rPr>
                            <m:t>𝑝</m:t>
                          </m:r>
                        </m:e>
                      </m:func>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func>
                        <m:funcPr>
                          <m:ctrlPr>
                            <a:rPr lang="en-US" altLang="zh-CN" sz="2800" b="0" i="1" smtClean="0">
                              <a:latin typeface="Cambria Math" panose="02040503050406030204" pitchFamily="18" charset="0"/>
                              <a:ea typeface="Cambria Math" panose="02040503050406030204" pitchFamily="18" charset="0"/>
                            </a:rPr>
                          </m:ctrlPr>
                        </m:funcPr>
                        <m:fName>
                          <m:r>
                            <m:rPr>
                              <m:sty m:val="p"/>
                            </m:rPr>
                            <a:rPr lang="en-US" altLang="zh-CN" sz="2800" b="0" i="0" smtClean="0">
                              <a:latin typeface="Cambria Math" panose="02040503050406030204" pitchFamily="18" charset="0"/>
                              <a:ea typeface="Cambria Math" panose="02040503050406030204" pitchFamily="18" charset="0"/>
                            </a:rPr>
                            <m:t>log</m:t>
                          </m:r>
                        </m:fName>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e>
                      </m:func>
                      <m:r>
                        <a:rPr lang="en-US" altLang="zh-CN" sz="2800" b="0" i="1" smtClean="0">
                          <a:latin typeface="Cambria Math" panose="02040503050406030204" pitchFamily="18" charset="0"/>
                        </a:rPr>
                        <m:t>)</m:t>
                      </m:r>
                    </m:oMath>
                  </m:oMathPara>
                </a14:m>
                <a:endParaRPr lang="zh-CN" altLang="en-US"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81024" y="2590021"/>
                <a:ext cx="599497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81024" y="3608226"/>
                <a:ext cx="5553508" cy="461665"/>
              </a:xfrm>
              <a:prstGeom prst="rect">
                <a:avLst/>
              </a:prstGeom>
            </p:spPr>
            <p:txBody>
              <a:bodyPr wrap="none">
                <a:spAutoFit/>
              </a:bodyPr>
              <a:lstStyle/>
              <a:p>
                <a14:m>
                  <m:oMath xmlns:m="http://schemas.openxmlformats.org/officeDocument/2006/math">
                    <m:r>
                      <a:rPr lang="en-US" altLang="zh-CN" sz="2400" i="1">
                        <a:latin typeface="Cambria Math" panose="02040503050406030204" pitchFamily="18" charset="0"/>
                      </a:rPr>
                      <m:t>𝑝</m:t>
                    </m:r>
                  </m:oMath>
                </a14:m>
                <a:r>
                  <a:rPr lang="zh-CN" altLang="en-US" sz="2400" dirty="0" smtClean="0"/>
                  <a:t> </a:t>
                </a:r>
                <a:r>
                  <a:rPr lang="en-US" altLang="zh-CN" sz="2400" dirty="0" smtClean="0"/>
                  <a:t>and </a:t>
                </a:r>
                <a14:m>
                  <m:oMath xmlns:m="http://schemas.openxmlformats.org/officeDocument/2006/math">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𝑝</m:t>
                    </m:r>
                  </m:oMath>
                </a14:m>
                <a:r>
                  <a:rPr lang="zh-CN" altLang="en-US" sz="2400" dirty="0" smtClean="0"/>
                  <a:t> </a:t>
                </a:r>
                <a:r>
                  <a:rPr lang="en-US" altLang="zh-CN" sz="2400" dirty="0" smtClean="0"/>
                  <a:t>are predicted class probability.</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81024" y="3608226"/>
                <a:ext cx="5553508" cy="461665"/>
              </a:xfrm>
              <a:prstGeom prst="rect">
                <a:avLst/>
              </a:prstGeom>
              <a:blipFill>
                <a:blip r:embed="rId4"/>
                <a:stretch>
                  <a:fillRect l="-329" t="-10526" r="-549" b="-28947"/>
                </a:stretch>
              </a:blipFill>
            </p:spPr>
            <p:txBody>
              <a:bodyPr/>
              <a:lstStyle/>
              <a:p>
                <a:r>
                  <a:rPr lang="zh-CN" altLang="en-US">
                    <a:noFill/>
                  </a:rPr>
                  <a:t> </a:t>
                </a:r>
              </a:p>
            </p:txBody>
          </p:sp>
        </mc:Fallback>
      </mc:AlternateContent>
      <p:sp>
        <p:nvSpPr>
          <p:cNvPr id="8" name="矩形 7"/>
          <p:cNvSpPr/>
          <p:nvPr/>
        </p:nvSpPr>
        <p:spPr>
          <a:xfrm>
            <a:off x="581024" y="4592611"/>
            <a:ext cx="7561109" cy="461665"/>
          </a:xfrm>
          <a:prstGeom prst="rect">
            <a:avLst/>
          </a:prstGeom>
        </p:spPr>
        <p:txBody>
          <a:bodyPr wrap="none">
            <a:spAutoFit/>
          </a:bodyPr>
          <a:lstStyle/>
          <a:p>
            <a:r>
              <a:rPr lang="en-US" altLang="zh-CN" sz="2400" dirty="0" smtClean="0"/>
              <a:t>The higher the entropy, the more uncertain of the classifier.</a:t>
            </a:r>
            <a:endParaRPr lang="zh-CN" altLang="en-US" sz="2400" dirty="0"/>
          </a:p>
        </p:txBody>
      </p:sp>
    </p:spTree>
    <p:extLst>
      <p:ext uri="{BB962C8B-B14F-4D97-AF65-F5344CB8AC3E}">
        <p14:creationId xmlns:p14="http://schemas.microsoft.com/office/powerpoint/2010/main" val="21551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11725197"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Visualization: </a:t>
            </a:r>
            <a:r>
              <a:rPr lang="en-US" altLang="zh-CN" sz="3600" dirty="0" smtClean="0"/>
              <a:t>how </a:t>
            </a:r>
            <a:r>
              <a:rPr lang="en-US" altLang="zh-CN" sz="3600" dirty="0"/>
              <a:t>adversarial learning affects the </a:t>
            </a:r>
            <a:r>
              <a:rPr lang="en-US" altLang="zh-CN" sz="3600" dirty="0" smtClean="0"/>
              <a:t>classifier</a:t>
            </a:r>
            <a:r>
              <a:rPr lang="en-US" altLang="zh-CN" sz="3600" dirty="0">
                <a:latin typeface="Arial" panose="020B0604020202020204" pitchFamily="34" charset="0"/>
                <a:cs typeface="Arial" panose="020B0604020202020204" pitchFamily="34" charset="0"/>
              </a:rPr>
              <a:t>?</a:t>
            </a:r>
            <a:endParaRPr lang="zh-CN" altLang="en-US" sz="3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44" y="1051441"/>
            <a:ext cx="1905000" cy="1905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731" y="3832741"/>
            <a:ext cx="1905000" cy="19050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5756" y="1051441"/>
            <a:ext cx="1905000" cy="19050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9731" y="1051441"/>
            <a:ext cx="1905000" cy="19050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3244" y="3832741"/>
            <a:ext cx="1905000" cy="190500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5756" y="3832741"/>
            <a:ext cx="1905000" cy="1905000"/>
          </a:xfrm>
          <a:prstGeom prst="rect">
            <a:avLst/>
          </a:prstGeom>
        </p:spPr>
      </p:pic>
      <p:sp>
        <p:nvSpPr>
          <p:cNvPr id="10" name="矩形 9"/>
          <p:cNvSpPr/>
          <p:nvPr/>
        </p:nvSpPr>
        <p:spPr>
          <a:xfrm>
            <a:off x="1387210" y="2960132"/>
            <a:ext cx="1295611" cy="646331"/>
          </a:xfrm>
          <a:prstGeom prst="rect">
            <a:avLst/>
          </a:prstGeom>
        </p:spPr>
        <p:txBody>
          <a:bodyPr wrap="none">
            <a:spAutoFit/>
          </a:bodyPr>
          <a:lstStyle/>
          <a:p>
            <a:pPr algn="ctr"/>
            <a:r>
              <a:rPr lang="en-US" altLang="zh-CN" dirty="0" smtClean="0"/>
              <a:t>(a) Input </a:t>
            </a:r>
          </a:p>
          <a:p>
            <a:pPr algn="ctr"/>
            <a:r>
              <a:rPr lang="en-US" altLang="zh-CN" dirty="0" smtClean="0"/>
              <a:t>Frame #003</a:t>
            </a:r>
            <a:endParaRPr lang="zh-CN" altLang="en-US" dirty="0"/>
          </a:p>
        </p:txBody>
      </p:sp>
      <p:sp>
        <p:nvSpPr>
          <p:cNvPr id="11" name="矩形 10"/>
          <p:cNvSpPr/>
          <p:nvPr/>
        </p:nvSpPr>
        <p:spPr>
          <a:xfrm>
            <a:off x="3601165" y="2960132"/>
            <a:ext cx="1702133" cy="646331"/>
          </a:xfrm>
          <a:prstGeom prst="rect">
            <a:avLst/>
          </a:prstGeom>
        </p:spPr>
        <p:txBody>
          <a:bodyPr wrap="none">
            <a:spAutoFit/>
          </a:bodyPr>
          <a:lstStyle/>
          <a:p>
            <a:pPr algn="ctr"/>
            <a:r>
              <a:rPr lang="en-US" altLang="zh-CN" dirty="0" smtClean="0"/>
              <a:t>(b) Entropy map</a:t>
            </a:r>
          </a:p>
          <a:p>
            <a:pPr algn="ctr"/>
            <a:r>
              <a:rPr lang="en-US" altLang="zh-CN" dirty="0" smtClean="0"/>
              <a:t>Without GAN</a:t>
            </a:r>
            <a:endParaRPr lang="zh-CN" altLang="en-US" dirty="0"/>
          </a:p>
        </p:txBody>
      </p:sp>
      <p:sp>
        <p:nvSpPr>
          <p:cNvPr id="12" name="矩形 11"/>
          <p:cNvSpPr/>
          <p:nvPr/>
        </p:nvSpPr>
        <p:spPr>
          <a:xfrm>
            <a:off x="6087189" y="2960132"/>
            <a:ext cx="1702133" cy="646331"/>
          </a:xfrm>
          <a:prstGeom prst="rect">
            <a:avLst/>
          </a:prstGeom>
        </p:spPr>
        <p:txBody>
          <a:bodyPr wrap="none">
            <a:spAutoFit/>
          </a:bodyPr>
          <a:lstStyle/>
          <a:p>
            <a:pPr algn="ctr"/>
            <a:r>
              <a:rPr lang="en-US" altLang="zh-CN" dirty="0" smtClean="0"/>
              <a:t>(c) Entropy map</a:t>
            </a:r>
          </a:p>
          <a:p>
            <a:pPr algn="ctr"/>
            <a:r>
              <a:rPr lang="en-US" altLang="zh-CN" dirty="0" smtClean="0"/>
              <a:t>With GAN</a:t>
            </a:r>
            <a:endParaRPr lang="zh-CN" altLang="en-US" dirty="0"/>
          </a:p>
        </p:txBody>
      </p:sp>
      <p:sp>
        <p:nvSpPr>
          <p:cNvPr id="13" name="矩形 12"/>
          <p:cNvSpPr/>
          <p:nvPr/>
        </p:nvSpPr>
        <p:spPr>
          <a:xfrm>
            <a:off x="1387209" y="5762804"/>
            <a:ext cx="1295612" cy="646331"/>
          </a:xfrm>
          <a:prstGeom prst="rect">
            <a:avLst/>
          </a:prstGeom>
        </p:spPr>
        <p:txBody>
          <a:bodyPr wrap="none">
            <a:spAutoFit/>
          </a:bodyPr>
          <a:lstStyle/>
          <a:p>
            <a:pPr algn="ctr"/>
            <a:r>
              <a:rPr lang="en-US" altLang="zh-CN" dirty="0" smtClean="0"/>
              <a:t>(d) Input </a:t>
            </a:r>
          </a:p>
          <a:p>
            <a:pPr algn="ctr"/>
            <a:r>
              <a:rPr lang="en-US" altLang="zh-CN" dirty="0" smtClean="0"/>
              <a:t>Frame #160</a:t>
            </a:r>
            <a:endParaRPr lang="zh-CN" altLang="en-US" dirty="0"/>
          </a:p>
        </p:txBody>
      </p:sp>
      <p:sp>
        <p:nvSpPr>
          <p:cNvPr id="14" name="矩形 13"/>
          <p:cNvSpPr/>
          <p:nvPr/>
        </p:nvSpPr>
        <p:spPr>
          <a:xfrm>
            <a:off x="3601165" y="5762803"/>
            <a:ext cx="1702133" cy="646331"/>
          </a:xfrm>
          <a:prstGeom prst="rect">
            <a:avLst/>
          </a:prstGeom>
        </p:spPr>
        <p:txBody>
          <a:bodyPr wrap="none">
            <a:spAutoFit/>
          </a:bodyPr>
          <a:lstStyle/>
          <a:p>
            <a:pPr algn="ctr"/>
            <a:r>
              <a:rPr lang="en-US" altLang="zh-CN" dirty="0" smtClean="0"/>
              <a:t>(e) Entropy map</a:t>
            </a:r>
          </a:p>
          <a:p>
            <a:pPr algn="ctr"/>
            <a:r>
              <a:rPr lang="en-US" altLang="zh-CN" dirty="0" smtClean="0"/>
              <a:t>Without GAN</a:t>
            </a:r>
            <a:endParaRPr lang="zh-CN" altLang="en-US" dirty="0"/>
          </a:p>
        </p:txBody>
      </p:sp>
      <p:sp>
        <p:nvSpPr>
          <p:cNvPr id="15" name="矩形 14"/>
          <p:cNvSpPr/>
          <p:nvPr/>
        </p:nvSpPr>
        <p:spPr>
          <a:xfrm>
            <a:off x="6087188" y="5762804"/>
            <a:ext cx="1702133" cy="646331"/>
          </a:xfrm>
          <a:prstGeom prst="rect">
            <a:avLst/>
          </a:prstGeom>
        </p:spPr>
        <p:txBody>
          <a:bodyPr wrap="none">
            <a:spAutoFit/>
          </a:bodyPr>
          <a:lstStyle/>
          <a:p>
            <a:pPr algn="ctr"/>
            <a:r>
              <a:rPr lang="en-US" altLang="zh-CN" dirty="0" smtClean="0"/>
              <a:t>(f) Entropy map</a:t>
            </a:r>
          </a:p>
          <a:p>
            <a:pPr algn="ctr"/>
            <a:r>
              <a:rPr lang="en-US" altLang="zh-CN" dirty="0" smtClean="0"/>
              <a:t>With GAN</a:t>
            </a:r>
            <a:endParaRPr lang="zh-CN" altLang="en-US" dirty="0"/>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6415674" y="3313330"/>
            <a:ext cx="4686300" cy="200621"/>
          </a:xfrm>
          <a:prstGeom prst="rect">
            <a:avLst/>
          </a:prstGeom>
        </p:spPr>
      </p:pic>
      <p:sp>
        <p:nvSpPr>
          <p:cNvPr id="18" name="矩形 17"/>
          <p:cNvSpPr/>
          <p:nvPr/>
        </p:nvSpPr>
        <p:spPr>
          <a:xfrm>
            <a:off x="8982335" y="3248024"/>
            <a:ext cx="2143152" cy="369332"/>
          </a:xfrm>
          <a:prstGeom prst="rect">
            <a:avLst/>
          </a:prstGeom>
        </p:spPr>
        <p:txBody>
          <a:bodyPr wrap="none">
            <a:spAutoFit/>
          </a:bodyPr>
          <a:lstStyle/>
          <a:p>
            <a:pPr algn="ctr"/>
            <a:r>
              <a:rPr lang="en-US" altLang="zh-CN" dirty="0" smtClean="0"/>
              <a:t>Entropy intensity bar</a:t>
            </a:r>
          </a:p>
        </p:txBody>
      </p:sp>
      <p:sp>
        <p:nvSpPr>
          <p:cNvPr id="19" name="矩形 18"/>
          <p:cNvSpPr/>
          <p:nvPr/>
        </p:nvSpPr>
        <p:spPr>
          <a:xfrm>
            <a:off x="8901375" y="5495924"/>
            <a:ext cx="846001" cy="369332"/>
          </a:xfrm>
          <a:prstGeom prst="rect">
            <a:avLst/>
          </a:prstGeom>
        </p:spPr>
        <p:txBody>
          <a:bodyPr wrap="none">
            <a:spAutoFit/>
          </a:bodyPr>
          <a:lstStyle/>
          <a:p>
            <a:pPr algn="ctr"/>
            <a:r>
              <a:rPr lang="en-US" altLang="zh-CN" dirty="0" smtClean="0"/>
              <a:t>Lowest</a:t>
            </a:r>
          </a:p>
        </p:txBody>
      </p:sp>
      <p:sp>
        <p:nvSpPr>
          <p:cNvPr id="20" name="矩形 19"/>
          <p:cNvSpPr/>
          <p:nvPr/>
        </p:nvSpPr>
        <p:spPr>
          <a:xfrm>
            <a:off x="8900611" y="921781"/>
            <a:ext cx="892232" cy="369332"/>
          </a:xfrm>
          <a:prstGeom prst="rect">
            <a:avLst/>
          </a:prstGeom>
        </p:spPr>
        <p:txBody>
          <a:bodyPr wrap="none">
            <a:spAutoFit/>
          </a:bodyPr>
          <a:lstStyle/>
          <a:p>
            <a:pPr algn="ctr"/>
            <a:r>
              <a:rPr lang="en-US" altLang="zh-CN" dirty="0" smtClean="0"/>
              <a:t>Highest</a:t>
            </a:r>
          </a:p>
        </p:txBody>
      </p:sp>
    </p:spTree>
    <p:extLst>
      <p:ext uri="{BB962C8B-B14F-4D97-AF65-F5344CB8AC3E}">
        <p14:creationId xmlns:p14="http://schemas.microsoft.com/office/powerpoint/2010/main" val="234811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4134465"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Cost sensitive loss:</a:t>
            </a:r>
            <a:endParaRPr lang="zh-CN" altLang="en-US" sz="3600" dirty="0"/>
          </a:p>
        </p:txBody>
      </p:sp>
      <mc:AlternateContent xmlns:mc="http://schemas.openxmlformats.org/markup-compatibility/2006" xmlns:a14="http://schemas.microsoft.com/office/drawing/2010/main">
        <mc:Choice Requires="a14">
          <p:sp>
            <p:nvSpPr>
              <p:cNvPr id="3" name="文本框 2"/>
              <p:cNvSpPr txBox="1"/>
              <p:nvPr/>
            </p:nvSpPr>
            <p:spPr>
              <a:xfrm>
                <a:off x="2992850" y="2590294"/>
                <a:ext cx="62988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ℒ</m:t>
                          </m:r>
                        </m:e>
                        <m:sub>
                          <m:r>
                            <a:rPr lang="en-US" altLang="zh-CN" sz="2800" b="0" i="1" smtClean="0">
                              <a:latin typeface="Cambria Math" panose="02040503050406030204" pitchFamily="18" charset="0"/>
                              <a:ea typeface="Cambria Math" panose="02040503050406030204" pitchFamily="18" charset="0"/>
                            </a:rPr>
                            <m:t>𝐶𝐸</m:t>
                          </m:r>
                        </m:sub>
                      </m:sSub>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𝑦</m:t>
                      </m:r>
                      <m:r>
                        <a:rPr lang="en-US" altLang="zh-CN" sz="2800" b="0" i="1" smtClean="0">
                          <a:latin typeface="Cambria Math" panose="02040503050406030204" pitchFamily="18" charset="0"/>
                          <a:ea typeface="Cambria Math" panose="02040503050406030204" pitchFamily="18" charset="0"/>
                        </a:rPr>
                        <m:t>∙</m:t>
                      </m:r>
                      <m:func>
                        <m:funcPr>
                          <m:ctrlPr>
                            <a:rPr lang="en-US" altLang="zh-CN" sz="2800" b="0" i="1" smtClean="0">
                              <a:latin typeface="Cambria Math" panose="02040503050406030204" pitchFamily="18" charset="0"/>
                              <a:ea typeface="Cambria Math" panose="02040503050406030204" pitchFamily="18" charset="0"/>
                            </a:rPr>
                          </m:ctrlPr>
                        </m:funcPr>
                        <m:fName>
                          <m:r>
                            <m:rPr>
                              <m:sty m:val="p"/>
                            </m:rPr>
                            <a:rPr lang="en-US" altLang="zh-CN" sz="2800" b="0" i="0" smtClean="0">
                              <a:latin typeface="Cambria Math" panose="02040503050406030204" pitchFamily="18" charset="0"/>
                              <a:ea typeface="Cambria Math" panose="02040503050406030204" pitchFamily="18" charset="0"/>
                            </a:rPr>
                            <m:t>log</m:t>
                          </m:r>
                        </m:fName>
                        <m:e>
                          <m:r>
                            <a:rPr lang="en-US" altLang="zh-CN" sz="2800" b="0" i="1" smtClean="0">
                              <a:latin typeface="Cambria Math" panose="02040503050406030204" pitchFamily="18" charset="0"/>
                              <a:ea typeface="Cambria Math" panose="02040503050406030204" pitchFamily="18" charset="0"/>
                            </a:rPr>
                            <m:t>𝑝</m:t>
                          </m:r>
                        </m:e>
                      </m:func>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𝑦</m:t>
                      </m:r>
                      <m:r>
                        <a:rPr lang="en-US" altLang="zh-CN" sz="2800" b="0" i="1" smtClean="0">
                          <a:latin typeface="Cambria Math" panose="02040503050406030204" pitchFamily="18" charset="0"/>
                          <a:ea typeface="Cambria Math" panose="02040503050406030204" pitchFamily="18" charset="0"/>
                        </a:rPr>
                        <m:t>)∙</m:t>
                      </m:r>
                      <m:func>
                        <m:funcPr>
                          <m:ctrlPr>
                            <a:rPr lang="en-US" altLang="zh-CN" sz="2800" b="0" i="1" smtClean="0">
                              <a:latin typeface="Cambria Math" panose="02040503050406030204" pitchFamily="18" charset="0"/>
                              <a:ea typeface="Cambria Math" panose="02040503050406030204" pitchFamily="18" charset="0"/>
                            </a:rPr>
                          </m:ctrlPr>
                        </m:funcPr>
                        <m:fName>
                          <m:r>
                            <m:rPr>
                              <m:sty m:val="p"/>
                            </m:rPr>
                            <a:rPr lang="en-US" altLang="zh-CN" sz="2800" b="0" i="0" smtClean="0">
                              <a:latin typeface="Cambria Math" panose="02040503050406030204" pitchFamily="18" charset="0"/>
                              <a:ea typeface="Cambria Math" panose="02040503050406030204" pitchFamily="18" charset="0"/>
                            </a:rPr>
                            <m:t>log</m:t>
                          </m:r>
                        </m:fName>
                        <m:e>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e>
                      </m:func>
                      <m:r>
                        <a:rPr lang="en-US" altLang="zh-CN" sz="2800" b="0" i="1" smtClean="0">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992850" y="2590294"/>
                <a:ext cx="6298840" cy="430887"/>
              </a:xfrm>
              <a:prstGeom prst="rect">
                <a:avLst/>
              </a:prstGeom>
              <a:blipFill>
                <a:blip r:embed="rId3"/>
                <a:stretch>
                  <a:fillRect/>
                </a:stretch>
              </a:blipFill>
            </p:spPr>
            <p:txBody>
              <a:bodyPr/>
              <a:lstStyle/>
              <a:p>
                <a:r>
                  <a:rPr lang="zh-CN" altLang="en-US">
                    <a:noFill/>
                  </a:rPr>
                  <a:t> </a:t>
                </a:r>
              </a:p>
            </p:txBody>
          </p:sp>
        </mc:Fallback>
      </mc:AlternateContent>
      <p:sp>
        <p:nvSpPr>
          <p:cNvPr id="4" name="矩形 3"/>
          <p:cNvSpPr/>
          <p:nvPr/>
        </p:nvSpPr>
        <p:spPr>
          <a:xfrm>
            <a:off x="1064066" y="1205984"/>
            <a:ext cx="3699924" cy="461665"/>
          </a:xfrm>
          <a:prstGeom prst="rect">
            <a:avLst/>
          </a:prstGeom>
        </p:spPr>
        <p:txBody>
          <a:bodyPr wrap="none">
            <a:spAutoFit/>
          </a:bodyPr>
          <a:lstStyle/>
          <a:p>
            <a:r>
              <a:rPr lang="en-US" altLang="zh-CN" sz="2400" dirty="0" smtClean="0"/>
              <a:t>Review of cross entropy loss</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1199075" y="3929896"/>
                <a:ext cx="2898101" cy="369332"/>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∈{0, 1}</m:t>
                    </m:r>
                  </m:oMath>
                </a14:m>
                <a:r>
                  <a:rPr lang="zh-CN" altLang="en-US" sz="2400" dirty="0" smtClean="0"/>
                  <a:t> </a:t>
                </a:r>
                <a:r>
                  <a:rPr lang="en-US" altLang="zh-CN" sz="2400" dirty="0" smtClean="0"/>
                  <a:t>is class label.</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199075" y="3929896"/>
                <a:ext cx="2898101" cy="369332"/>
              </a:xfrm>
              <a:prstGeom prst="rect">
                <a:avLst/>
              </a:prstGeom>
              <a:blipFill>
                <a:blip r:embed="rId4"/>
                <a:stretch>
                  <a:fillRect l="-3789" t="-26667" r="-5263"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68841" y="4784828"/>
                <a:ext cx="4918398" cy="369332"/>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∈[0, 1]</m:t>
                    </m:r>
                  </m:oMath>
                </a14:m>
                <a:r>
                  <a:rPr lang="zh-CN" altLang="en-US" sz="2400" dirty="0" smtClean="0"/>
                  <a:t> </a:t>
                </a:r>
                <a:r>
                  <a:rPr lang="en-US" altLang="zh-CN" sz="2400" dirty="0" smtClean="0"/>
                  <a:t>is estimated class probability.</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168841" y="4784828"/>
                <a:ext cx="4918398" cy="369332"/>
              </a:xfrm>
              <a:prstGeom prst="rect">
                <a:avLst/>
              </a:prstGeom>
              <a:blipFill>
                <a:blip r:embed="rId5"/>
                <a:stretch>
                  <a:fillRect l="-2230" t="-26667" r="-2478"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3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4134465"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Cost sensitive loss:</a:t>
            </a:r>
            <a:endParaRPr lang="zh-CN" altLang="en-US" sz="3600" dirty="0"/>
          </a:p>
        </p:txBody>
      </p:sp>
      <mc:AlternateContent xmlns:mc="http://schemas.openxmlformats.org/markup-compatibility/2006" xmlns:a14="http://schemas.microsoft.com/office/drawing/2010/main">
        <mc:Choice Requires="a14">
          <p:sp>
            <p:nvSpPr>
              <p:cNvPr id="3" name="文本框 2"/>
              <p:cNvSpPr txBox="1"/>
              <p:nvPr/>
            </p:nvSpPr>
            <p:spPr>
              <a:xfrm>
                <a:off x="1083116" y="3606172"/>
                <a:ext cx="74244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ℒ</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r>
                            <a:rPr lang="en-US" altLang="zh-CN" sz="2400" b="0" i="1" smtClean="0">
                              <a:latin typeface="Cambria Math" panose="02040503050406030204" pitchFamily="18" charset="0"/>
                              <a:ea typeface="Cambria Math" panose="02040503050406030204" pitchFamily="18" charset="0"/>
                            </a:rPr>
                            <m:t>𝑝</m:t>
                          </m:r>
                        </m:e>
                      </m:func>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e>
                      </m:func>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083116" y="3606172"/>
                <a:ext cx="7424468" cy="369332"/>
              </a:xfrm>
              <a:prstGeom prst="rect">
                <a:avLst/>
              </a:prstGeom>
              <a:blipFill>
                <a:blip r:embed="rId3"/>
                <a:stretch>
                  <a:fillRect l="-411" r="-821" b="-35000"/>
                </a:stretch>
              </a:blipFill>
            </p:spPr>
            <p:txBody>
              <a:bodyPr/>
              <a:lstStyle/>
              <a:p>
                <a:r>
                  <a:rPr lang="zh-CN" altLang="en-US">
                    <a:noFill/>
                  </a:rPr>
                  <a:t> </a:t>
                </a:r>
              </a:p>
            </p:txBody>
          </p:sp>
        </mc:Fallback>
      </mc:AlternateContent>
      <p:sp>
        <p:nvSpPr>
          <p:cNvPr id="4" name="文本框 3"/>
          <p:cNvSpPr txBox="1"/>
          <p:nvPr/>
        </p:nvSpPr>
        <p:spPr>
          <a:xfrm>
            <a:off x="1168841" y="4391869"/>
            <a:ext cx="5789214" cy="369332"/>
          </a:xfrm>
          <a:prstGeom prst="rect">
            <a:avLst/>
          </a:prstGeom>
          <a:noFill/>
        </p:spPr>
        <p:txBody>
          <a:bodyPr wrap="none" lIns="0" tIns="0" rIns="0" bIns="0" rtlCol="0">
            <a:spAutoFit/>
          </a:bodyPr>
          <a:lstStyle/>
          <a:p>
            <a:r>
              <a:rPr lang="en-US" altLang="zh-CN" sz="2400" dirty="0" smtClean="0"/>
              <a:t>Reduce the effect from easy negative samples.</a:t>
            </a:r>
            <a:endParaRPr lang="zh-CN" altLang="en-US" sz="2400" dirty="0"/>
          </a:p>
        </p:txBody>
      </p:sp>
      <mc:AlternateContent xmlns:mc="http://schemas.openxmlformats.org/markup-compatibility/2006" xmlns:a14="http://schemas.microsoft.com/office/drawing/2010/main">
        <mc:Choice Requires="a14">
          <p:sp>
            <p:nvSpPr>
              <p:cNvPr id="7" name="文本框 6"/>
              <p:cNvSpPr txBox="1"/>
              <p:nvPr/>
            </p:nvSpPr>
            <p:spPr>
              <a:xfrm>
                <a:off x="1168841" y="1513254"/>
                <a:ext cx="10039480" cy="369332"/>
              </a:xfrm>
              <a:prstGeom prst="rect">
                <a:avLst/>
              </a:prstGeom>
              <a:noFill/>
            </p:spPr>
            <p:txBody>
              <a:bodyPr wrap="none" lIns="0" tIns="0" rIns="0" bIns="0" rtlCol="0">
                <a:spAutoFit/>
              </a:bodyPr>
              <a:lstStyle/>
              <a:p>
                <a:r>
                  <a:rPr lang="en-US" altLang="zh-CN" sz="2400" dirty="0" smtClean="0"/>
                  <a:t>Easy negatives (</a:t>
                </a:r>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rPr>
                      <m:t>≪0.5 </m:t>
                    </m:r>
                  </m:oMath>
                </a14:m>
                <a:r>
                  <a:rPr lang="en-US" altLang="zh-CN" sz="2400" dirty="0" smtClean="0"/>
                  <a:t>and </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oMath>
                </a14:m>
                <a:r>
                  <a:rPr lang="en-US" altLang="zh-CN" sz="2400" dirty="0" smtClean="0"/>
                  <a:t>) produce the loss with non-trivial magnitude.</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168841" y="1513254"/>
                <a:ext cx="10039480" cy="369332"/>
              </a:xfrm>
              <a:prstGeom prst="rect">
                <a:avLst/>
              </a:prstGeom>
              <a:blipFill>
                <a:blip r:embed="rId4"/>
                <a:stretch>
                  <a:fillRect l="-1882" t="-24590" r="-850" b="-49180"/>
                </a:stretch>
              </a:blipFill>
            </p:spPr>
            <p:txBody>
              <a:bodyPr/>
              <a:lstStyle/>
              <a:p>
                <a:r>
                  <a:rPr lang="zh-CN" altLang="en-US">
                    <a:noFill/>
                  </a:rPr>
                  <a:t> </a:t>
                </a:r>
              </a:p>
            </p:txBody>
          </p:sp>
        </mc:Fallback>
      </mc:AlternateContent>
      <p:sp>
        <p:nvSpPr>
          <p:cNvPr id="8" name="文本框 7"/>
          <p:cNvSpPr txBox="1"/>
          <p:nvPr/>
        </p:nvSpPr>
        <p:spPr>
          <a:xfrm>
            <a:off x="1168841" y="2166844"/>
            <a:ext cx="9661940" cy="369332"/>
          </a:xfrm>
          <a:prstGeom prst="rect">
            <a:avLst/>
          </a:prstGeom>
          <a:noFill/>
        </p:spPr>
        <p:txBody>
          <a:bodyPr wrap="none" lIns="0" tIns="0" rIns="0" bIns="0" rtlCol="0">
            <a:spAutoFit/>
          </a:bodyPr>
          <a:lstStyle/>
          <a:p>
            <a:r>
              <a:rPr lang="en-US" altLang="zh-CN" sz="2400" dirty="0" smtClean="0"/>
              <a:t>A summation of these loss will overwhelm the valuable rare positive samples.</a:t>
            </a:r>
            <a:endParaRPr lang="zh-CN" altLang="en-US" sz="2400" dirty="0"/>
          </a:p>
        </p:txBody>
      </p:sp>
    </p:spTree>
    <p:extLst>
      <p:ext uri="{BB962C8B-B14F-4D97-AF65-F5344CB8AC3E}">
        <p14:creationId xmlns:p14="http://schemas.microsoft.com/office/powerpoint/2010/main" val="17677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15932" y="2179659"/>
                <a:ext cx="10368416" cy="210179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en-US" altLang="zh-CN" sz="3600" i="1" smtClean="0">
                              <a:latin typeface="Cambria Math" panose="02040503050406030204" pitchFamily="18" charset="0"/>
                              <a:ea typeface="Cambria Math" panose="02040503050406030204" pitchFamily="18" charset="0"/>
                            </a:rPr>
                            <m:t>ℒ</m:t>
                          </m:r>
                        </m:e>
                        <m:sub>
                          <m:r>
                            <a:rPr lang="en-US" altLang="zh-CN" sz="3600" b="0" i="1" smtClean="0">
                              <a:latin typeface="Cambria Math" panose="02040503050406030204" pitchFamily="18" charset="0"/>
                            </a:rPr>
                            <m:t>𝑉𝐼𝑇𝐴𝐿</m:t>
                          </m:r>
                        </m:sub>
                      </m:sSub>
                      <m:r>
                        <a:rPr lang="en-US" altLang="zh-CN" sz="3600" b="0" i="1" smtClean="0">
                          <a:latin typeface="Cambria Math" panose="02040503050406030204" pitchFamily="18" charset="0"/>
                        </a:rPr>
                        <m:t>=</m:t>
                      </m:r>
                      <m:func>
                        <m:funcPr>
                          <m:ctrlPr>
                            <a:rPr lang="en-US" altLang="zh-CN" sz="3600" b="0" i="1" smtClean="0">
                              <a:latin typeface="Cambria Math" panose="02040503050406030204" pitchFamily="18" charset="0"/>
                            </a:rPr>
                          </m:ctrlPr>
                        </m:funcPr>
                        <m:fName>
                          <m:limLow>
                            <m:limLowPr>
                              <m:ctrlPr>
                                <a:rPr lang="en-US" altLang="zh-CN" sz="3600" b="0" i="1" smtClean="0">
                                  <a:latin typeface="Cambria Math" panose="02040503050406030204" pitchFamily="18" charset="0"/>
                                </a:rPr>
                              </m:ctrlPr>
                            </m:limLowPr>
                            <m:e>
                              <m:r>
                                <m:rPr>
                                  <m:sty m:val="p"/>
                                </m:rPr>
                                <a:rPr lang="en-US" altLang="zh-CN" sz="3600" b="0" i="0" smtClean="0">
                                  <a:latin typeface="Cambria Math" panose="02040503050406030204" pitchFamily="18" charset="0"/>
                                </a:rPr>
                                <m:t>min</m:t>
                              </m:r>
                            </m:e>
                            <m:lim>
                              <m:r>
                                <a:rPr lang="en-US" altLang="zh-CN" sz="3600" b="0" i="1" smtClean="0">
                                  <a:latin typeface="Cambria Math" panose="02040503050406030204" pitchFamily="18" charset="0"/>
                                </a:rPr>
                                <m:t>𝐺</m:t>
                              </m:r>
                            </m:lim>
                          </m:limLow>
                        </m:fName>
                        <m:e>
                          <m:func>
                            <m:funcPr>
                              <m:ctrlPr>
                                <a:rPr lang="en-US" altLang="zh-CN" sz="3600" b="0" i="1" smtClean="0">
                                  <a:latin typeface="Cambria Math" panose="02040503050406030204" pitchFamily="18" charset="0"/>
                                </a:rPr>
                              </m:ctrlPr>
                            </m:funcPr>
                            <m:fName>
                              <m:limLow>
                                <m:limLowPr>
                                  <m:ctrlPr>
                                    <a:rPr lang="en-US" altLang="zh-CN" sz="3600" b="0" i="1" smtClean="0">
                                      <a:latin typeface="Cambria Math" panose="02040503050406030204" pitchFamily="18" charset="0"/>
                                    </a:rPr>
                                  </m:ctrlPr>
                                </m:limLowPr>
                                <m:e>
                                  <m:r>
                                    <m:rPr>
                                      <m:sty m:val="p"/>
                                    </m:rPr>
                                    <a:rPr lang="en-US" altLang="zh-CN" sz="3600" b="0" i="0" smtClean="0">
                                      <a:latin typeface="Cambria Math" panose="02040503050406030204" pitchFamily="18" charset="0"/>
                                    </a:rPr>
                                    <m:t>max</m:t>
                                  </m:r>
                                </m:e>
                                <m:lim>
                                  <m:r>
                                    <a:rPr lang="en-US" altLang="zh-CN" sz="3600" b="0" i="1" smtClean="0">
                                      <a:latin typeface="Cambria Math" panose="02040503050406030204" pitchFamily="18" charset="0"/>
                                    </a:rPr>
                                    <m:t>𝐷</m:t>
                                  </m:r>
                                </m:lim>
                              </m:limLow>
                            </m:fName>
                            <m:e>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𝔼</m:t>
                                  </m:r>
                                </m:e>
                                <m:sub>
                                  <m:d>
                                    <m:dPr>
                                      <m:ctrlPr>
                                        <a:rPr lang="en-US" altLang="zh-CN" sz="3600" i="1">
                                          <a:latin typeface="Cambria Math" panose="02040503050406030204" pitchFamily="18" charset="0"/>
                                        </a:rPr>
                                      </m:ctrlPr>
                                    </m:dPr>
                                    <m:e>
                                      <m:r>
                                        <a:rPr lang="en-US" altLang="zh-CN" sz="3600" i="1">
                                          <a:latin typeface="Cambria Math" panose="02040503050406030204" pitchFamily="18" charset="0"/>
                                        </a:rPr>
                                        <m:t>𝐶</m:t>
                                      </m:r>
                                      <m:r>
                                        <a:rPr lang="en-US" altLang="zh-CN" sz="3600" i="1">
                                          <a:latin typeface="Cambria Math" panose="02040503050406030204" pitchFamily="18" charset="0"/>
                                        </a:rPr>
                                        <m:t>,</m:t>
                                      </m:r>
                                      <m:r>
                                        <a:rPr lang="en-US" altLang="zh-CN" sz="3600" i="1">
                                          <a:latin typeface="Cambria Math" panose="02040503050406030204" pitchFamily="18" charset="0"/>
                                        </a:rPr>
                                        <m:t>𝑀</m:t>
                                      </m:r>
                                    </m:e>
                                  </m:d>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𝑃</m:t>
                                      </m:r>
                                    </m:e>
                                    <m:sub>
                                      <m:r>
                                        <a:rPr lang="en-US" altLang="zh-CN" sz="3600" i="1">
                                          <a:latin typeface="Cambria Math" panose="02040503050406030204" pitchFamily="18" charset="0"/>
                                        </a:rPr>
                                        <m:t>(</m:t>
                                      </m:r>
                                      <m:r>
                                        <a:rPr lang="en-US" altLang="zh-CN" sz="3600" i="1">
                                          <a:latin typeface="Cambria Math" panose="02040503050406030204" pitchFamily="18" charset="0"/>
                                        </a:rPr>
                                        <m:t>𝐶</m:t>
                                      </m:r>
                                      <m:r>
                                        <a:rPr lang="en-US" altLang="zh-CN" sz="3600" i="1">
                                          <a:latin typeface="Cambria Math" panose="02040503050406030204" pitchFamily="18" charset="0"/>
                                        </a:rPr>
                                        <m:t>,</m:t>
                                      </m:r>
                                      <m:r>
                                        <a:rPr lang="en-US" altLang="zh-CN" sz="3600" i="1">
                                          <a:latin typeface="Cambria Math" panose="02040503050406030204" pitchFamily="18" charset="0"/>
                                        </a:rPr>
                                        <m:t>𝑀</m:t>
                                      </m:r>
                                      <m:r>
                                        <a:rPr lang="en-US" altLang="zh-CN" sz="3600" i="1">
                                          <a:latin typeface="Cambria Math" panose="02040503050406030204" pitchFamily="18" charset="0"/>
                                        </a:rPr>
                                        <m:t>)</m:t>
                                      </m:r>
                                    </m:sub>
                                  </m:sSub>
                                </m:sub>
                              </m:sSub>
                              <m:r>
                                <a:rPr lang="en-US" altLang="zh-CN" sz="3600" i="1">
                                  <a:latin typeface="Cambria Math" panose="02040503050406030204" pitchFamily="18" charset="0"/>
                                </a:rPr>
                                <m:t>[</m:t>
                              </m:r>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𝐾</m:t>
                                  </m:r>
                                </m:e>
                                <m:sub>
                                  <m:r>
                                    <a:rPr lang="en-US" altLang="zh-CN" sz="3600" b="0" i="1" smtClean="0">
                                      <a:latin typeface="Cambria Math" panose="02040503050406030204" pitchFamily="18" charset="0"/>
                                    </a:rPr>
                                    <m:t>1</m:t>
                                  </m:r>
                                </m:sub>
                              </m:sSub>
                              <m:r>
                                <a:rPr lang="en-US" altLang="zh-CN" sz="3600" i="1" smtClean="0">
                                  <a:latin typeface="Cambria Math" panose="02040503050406030204" pitchFamily="18" charset="0"/>
                                  <a:ea typeface="Cambria Math" panose="02040503050406030204" pitchFamily="18" charset="0"/>
                                </a:rPr>
                                <m:t>∙</m:t>
                              </m:r>
                              <m:func>
                                <m:funcPr>
                                  <m:ctrlPr>
                                    <a:rPr lang="en-US" altLang="zh-CN" sz="3600" i="1">
                                      <a:latin typeface="Cambria Math" panose="02040503050406030204" pitchFamily="18" charset="0"/>
                                    </a:rPr>
                                  </m:ctrlPr>
                                </m:funcPr>
                                <m:fName>
                                  <m:r>
                                    <m:rPr>
                                      <m:sty m:val="p"/>
                                    </m:rPr>
                                    <a:rPr lang="en-US" altLang="zh-CN" sz="3600">
                                      <a:latin typeface="Cambria Math" panose="02040503050406030204" pitchFamily="18" charset="0"/>
                                    </a:rPr>
                                    <m:t>log</m:t>
                                  </m:r>
                                </m:fName>
                                <m:e>
                                  <m:r>
                                    <a:rPr lang="en-US" altLang="zh-CN" sz="3600" i="1">
                                      <a:latin typeface="Cambria Math" panose="02040503050406030204" pitchFamily="18" charset="0"/>
                                    </a:rPr>
                                    <m:t>𝐷</m:t>
                                  </m:r>
                                  <m:r>
                                    <a:rPr lang="en-US" altLang="zh-CN" sz="3600" i="1">
                                      <a:latin typeface="Cambria Math" panose="02040503050406030204" pitchFamily="18" charset="0"/>
                                    </a:rPr>
                                    <m:t>(</m:t>
                                  </m:r>
                                  <m:r>
                                    <a:rPr lang="en-US" altLang="zh-CN" sz="3600" i="1">
                                      <a:latin typeface="Cambria Math" panose="02040503050406030204" pitchFamily="18" charset="0"/>
                                    </a:rPr>
                                    <m:t>𝑀</m:t>
                                  </m:r>
                                  <m:r>
                                    <a:rPr lang="en-US" altLang="zh-CN" sz="3600" i="1">
                                      <a:latin typeface="Cambria Math" panose="02040503050406030204" pitchFamily="18" charset="0"/>
                                      <a:ea typeface="Cambria Math" panose="02040503050406030204" pitchFamily="18" charset="0"/>
                                    </a:rPr>
                                    <m:t>∙</m:t>
                                  </m:r>
                                  <m:r>
                                    <a:rPr lang="en-US" altLang="zh-CN" sz="3600" i="1">
                                      <a:latin typeface="Cambria Math" panose="02040503050406030204" pitchFamily="18" charset="0"/>
                                      <a:ea typeface="Cambria Math" panose="02040503050406030204" pitchFamily="18" charset="0"/>
                                    </a:rPr>
                                    <m:t>𝐶</m:t>
                                  </m:r>
                                  <m:r>
                                    <a:rPr lang="en-US" altLang="zh-CN" sz="3600" i="1">
                                      <a:latin typeface="Cambria Math" panose="02040503050406030204" pitchFamily="18" charset="0"/>
                                    </a:rPr>
                                    <m:t>)</m:t>
                                  </m:r>
                                </m:e>
                              </m:func>
                              <m:r>
                                <a:rPr lang="en-US" altLang="zh-CN" sz="3600" i="1">
                                  <a:latin typeface="Cambria Math" panose="02040503050406030204" pitchFamily="18" charset="0"/>
                                </a:rPr>
                                <m:t>]</m:t>
                              </m:r>
                              <m:r>
                                <m:rPr>
                                  <m:nor/>
                                </m:rPr>
                                <a:rPr lang="zh-CN" altLang="en-US" sz="3600" dirty="0"/>
                                <m:t> </m:t>
                              </m:r>
                            </m:e>
                          </m:func>
                        </m:e>
                      </m:func>
                    </m:oMath>
                  </m:oMathPara>
                </a14:m>
                <a:endParaRPr lang="en-US" altLang="zh-CN" sz="3600" b="0" i="1" dirty="0" smtClean="0">
                  <a:latin typeface="Cambria Math" panose="02040503050406030204" pitchFamily="18" charset="0"/>
                </a:endParaRPr>
              </a:p>
              <a:p>
                <a:pPr algn="r"/>
                <a:r>
                  <a:rPr lang="en-US" altLang="zh-CN" sz="3600" dirty="0" smtClean="0"/>
                  <a:t> </a:t>
                </a:r>
                <a14:m>
                  <m:oMath xmlns:m="http://schemas.openxmlformats.org/officeDocument/2006/math">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zh-CN" altLang="en-US" sz="3600" b="0" i="1" smtClean="0">
                            <a:latin typeface="Cambria Math" panose="02040503050406030204" pitchFamily="18" charset="0"/>
                          </a:rPr>
                          <m:t>𝔼</m:t>
                        </m:r>
                      </m:e>
                      <m:sub>
                        <m:r>
                          <a:rPr lang="en-US" altLang="zh-CN" sz="3600" b="0" i="1" smtClean="0">
                            <a:latin typeface="Cambria Math" panose="02040503050406030204" pitchFamily="18" charset="0"/>
                          </a:rPr>
                          <m:t>𝐶</m:t>
                        </m:r>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𝑃</m:t>
                            </m:r>
                          </m:e>
                          <m:sub>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𝐶</m:t>
                            </m:r>
                            <m:r>
                              <a:rPr lang="en-US" altLang="zh-CN" sz="3600" b="0" i="1" smtClean="0">
                                <a:latin typeface="Cambria Math" panose="02040503050406030204" pitchFamily="18" charset="0"/>
                              </a:rPr>
                              <m:t>)</m:t>
                            </m:r>
                          </m:sub>
                        </m:sSub>
                      </m:sub>
                    </m:sSub>
                    <m:d>
                      <m:dPr>
                        <m:begChr m:val="["/>
                        <m:endChr m:val="]"/>
                        <m:ctrlPr>
                          <a:rPr lang="en-US" altLang="zh-CN" sz="3600" b="0" i="1" smtClean="0">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𝐾</m:t>
                            </m:r>
                          </m:e>
                          <m:sub>
                            <m:r>
                              <a:rPr lang="en-US" altLang="zh-CN" sz="3600" b="0" i="1" smtClean="0">
                                <a:latin typeface="Cambria Math" panose="02040503050406030204" pitchFamily="18" charset="0"/>
                              </a:rPr>
                              <m:t>2</m:t>
                            </m:r>
                          </m:sub>
                        </m:sSub>
                        <m:r>
                          <a:rPr lang="en-US" altLang="zh-CN" sz="3600" i="1" smtClean="0">
                            <a:latin typeface="Cambria Math" panose="02040503050406030204" pitchFamily="18" charset="0"/>
                            <a:ea typeface="Cambria Math" panose="02040503050406030204" pitchFamily="18" charset="0"/>
                          </a:rPr>
                          <m:t>∙</m:t>
                        </m:r>
                        <m:func>
                          <m:funcPr>
                            <m:ctrlPr>
                              <a:rPr lang="en-US" altLang="zh-CN" sz="3600" b="0" i="1" smtClean="0">
                                <a:latin typeface="Cambria Math" panose="02040503050406030204" pitchFamily="18" charset="0"/>
                              </a:rPr>
                            </m:ctrlPr>
                          </m:funcPr>
                          <m:fName>
                            <m:r>
                              <m:rPr>
                                <m:sty m:val="p"/>
                              </m:rPr>
                              <a:rPr lang="en-US" altLang="zh-CN" sz="3600" b="0" i="0" smtClean="0">
                                <a:latin typeface="Cambria Math" panose="02040503050406030204" pitchFamily="18" charset="0"/>
                              </a:rPr>
                              <m:t>log</m:t>
                            </m:r>
                          </m:fName>
                          <m:e>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1−</m:t>
                                </m:r>
                                <m:r>
                                  <a:rPr lang="en-US" altLang="zh-CN" sz="3600" b="0" i="1" smtClean="0">
                                    <a:latin typeface="Cambria Math" panose="02040503050406030204" pitchFamily="18" charset="0"/>
                                  </a:rPr>
                                  <m:t>𝐷</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𝐺</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𝐶</m:t>
                                        </m:r>
                                      </m:e>
                                    </m:d>
                                    <m:r>
                                      <a:rPr lang="en-US" altLang="zh-CN" sz="3600" i="1">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𝐶</m:t>
                                    </m:r>
                                  </m:e>
                                </m:d>
                              </m:e>
                            </m:d>
                          </m:e>
                        </m:func>
                      </m:e>
                    </m:d>
                  </m:oMath>
                </a14:m>
                <a:endParaRPr lang="en-US" altLang="zh-CN" sz="3600" b="0" i="1" dirty="0" smtClean="0">
                  <a:latin typeface="Cambria Math" panose="02040503050406030204" pitchFamily="18" charset="0"/>
                  <a:ea typeface="Cambria Math" panose="02040503050406030204" pitchFamily="18" charset="0"/>
                </a:endParaRPr>
              </a:p>
              <a:p>
                <a:pPr algn="r"/>
                <a:r>
                  <a:rPr lang="en-US" altLang="zh-CN" sz="3600" b="0" dirty="0" smtClean="0">
                    <a:ea typeface="Cambria Math" panose="02040503050406030204" pitchFamily="18" charset="0"/>
                  </a:rPr>
                  <a:t> </a:t>
                </a:r>
                <a14:m>
                  <m:oMath xmlns:m="http://schemas.openxmlformats.org/officeDocument/2006/math">
                    <m:r>
                      <a:rPr lang="en-US" altLang="zh-CN" sz="3600" b="0" i="0" smtClean="0">
                        <a:latin typeface="Cambria Math" panose="02040503050406030204" pitchFamily="18" charset="0"/>
                        <a:ea typeface="Cambria Math" panose="02040503050406030204" pitchFamily="18" charset="0"/>
                      </a:rPr>
                      <m:t>+</m:t>
                    </m:r>
                    <m:r>
                      <m:rPr>
                        <m:sty m:val="p"/>
                      </m:rPr>
                      <a:rPr lang="el-GR" altLang="zh-CN" sz="3600" b="0" i="1" smtClean="0">
                        <a:latin typeface="Cambria Math" panose="02040503050406030204" pitchFamily="18" charset="0"/>
                        <a:ea typeface="Cambria Math" panose="02040503050406030204" pitchFamily="18" charset="0"/>
                      </a:rPr>
                      <m:t>λ</m:t>
                    </m:r>
                    <m:sSub>
                      <m:sSubPr>
                        <m:ctrlPr>
                          <a:rPr lang="el-GR" altLang="zh-CN" sz="3600" b="0" i="1" smtClean="0">
                            <a:latin typeface="Cambria Math" panose="02040503050406030204" pitchFamily="18" charset="0"/>
                            <a:ea typeface="Cambria Math" panose="02040503050406030204" pitchFamily="18" charset="0"/>
                          </a:rPr>
                        </m:ctrlPr>
                      </m:sSubPr>
                      <m:e>
                        <m:r>
                          <a:rPr lang="zh-CN" altLang="el-GR" sz="3600" i="1">
                            <a:latin typeface="Cambria Math" panose="02040503050406030204" pitchFamily="18" charset="0"/>
                            <a:ea typeface="Cambria Math" panose="02040503050406030204" pitchFamily="18" charset="0"/>
                          </a:rPr>
                          <m:t>𝔼</m:t>
                        </m:r>
                      </m:e>
                      <m:sub>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𝐶</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𝑀</m:t>
                            </m:r>
                          </m:e>
                        </m:d>
                        <m:r>
                          <a:rPr lang="en-US" altLang="zh-CN" sz="3600" b="0" i="1" smtClean="0">
                            <a:latin typeface="Cambria Math" panose="02040503050406030204" pitchFamily="18" charset="0"/>
                            <a:ea typeface="Cambria Math" panose="02040503050406030204" pitchFamily="18" charset="0"/>
                          </a:rPr>
                          <m:t>~</m:t>
                        </m:r>
                        <m:sSub>
                          <m:sSubPr>
                            <m:ctrlPr>
                              <a:rPr lang="en-US" altLang="zh-CN" sz="3600" b="0" i="1" smtClean="0">
                                <a:latin typeface="Cambria Math" panose="02040503050406030204" pitchFamily="18" charset="0"/>
                                <a:ea typeface="Cambria Math" panose="02040503050406030204" pitchFamily="18" charset="0"/>
                              </a:rPr>
                            </m:ctrlPr>
                          </m:sSubPr>
                          <m:e>
                            <m:r>
                              <a:rPr lang="en-US" altLang="zh-CN" sz="3600" b="0" i="1" smtClean="0">
                                <a:latin typeface="Cambria Math" panose="02040503050406030204" pitchFamily="18" charset="0"/>
                                <a:ea typeface="Cambria Math" panose="02040503050406030204" pitchFamily="18" charset="0"/>
                              </a:rPr>
                              <m:t>𝑃</m:t>
                            </m:r>
                          </m:e>
                          <m:sub>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𝐶</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𝑀</m:t>
                            </m:r>
                            <m:r>
                              <a:rPr lang="en-US" altLang="zh-CN" sz="3600" b="0" i="1" smtClean="0">
                                <a:latin typeface="Cambria Math" panose="02040503050406030204" pitchFamily="18" charset="0"/>
                                <a:ea typeface="Cambria Math" panose="02040503050406030204" pitchFamily="18" charset="0"/>
                              </a:rPr>
                              <m:t>)</m:t>
                            </m:r>
                          </m:sub>
                        </m:sSub>
                      </m:sub>
                    </m:sSub>
                    <m:sSup>
                      <m:sSupPr>
                        <m:ctrlPr>
                          <a:rPr lang="en-US" altLang="zh-CN" sz="3600" b="0" i="1" smtClean="0">
                            <a:latin typeface="Cambria Math" panose="02040503050406030204" pitchFamily="18" charset="0"/>
                            <a:ea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𝐺</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𝐶</m:t>
                            </m:r>
                          </m:e>
                        </m:d>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𝑀</m:t>
                        </m:r>
                        <m:r>
                          <a:rPr lang="en-US" altLang="zh-CN" sz="3600" b="0" i="1" smtClean="0">
                            <a:latin typeface="Cambria Math" panose="02040503050406030204" pitchFamily="18" charset="0"/>
                            <a:ea typeface="Cambria Math" panose="02040503050406030204" pitchFamily="18" charset="0"/>
                          </a:rPr>
                          <m:t>||</m:t>
                        </m:r>
                      </m:e>
                      <m:sup>
                        <m:r>
                          <a:rPr lang="en-US" altLang="zh-CN" sz="3600" b="0" i="1" smtClean="0">
                            <a:latin typeface="Cambria Math" panose="02040503050406030204" pitchFamily="18" charset="0"/>
                            <a:ea typeface="Cambria Math" panose="02040503050406030204" pitchFamily="18" charset="0"/>
                          </a:rPr>
                          <m:t>2</m:t>
                        </m:r>
                      </m:sup>
                    </m:sSup>
                  </m:oMath>
                </a14:m>
                <a:endParaRPr lang="en-US" altLang="zh-CN" sz="3600" b="0" dirty="0" smtClean="0"/>
              </a:p>
            </p:txBody>
          </p:sp>
        </mc:Choice>
        <mc:Fallback xmlns="">
          <p:sp>
            <p:nvSpPr>
              <p:cNvPr id="2" name="文本框 1"/>
              <p:cNvSpPr txBox="1">
                <a:spLocks noRot="1" noChangeAspect="1" noMove="1" noResize="1" noEditPoints="1" noAdjustHandles="1" noChangeArrowheads="1" noChangeShapeType="1" noTextEdit="1"/>
              </p:cNvSpPr>
              <p:nvPr/>
            </p:nvSpPr>
            <p:spPr>
              <a:xfrm>
                <a:off x="415932" y="2179659"/>
                <a:ext cx="10368416" cy="2101794"/>
              </a:xfrm>
              <a:prstGeom prst="rect">
                <a:avLst/>
              </a:prstGeom>
              <a:blipFill>
                <a:blip r:embed="rId3"/>
                <a:stretch>
                  <a:fillRect/>
                </a:stretch>
              </a:blipFill>
            </p:spPr>
            <p:txBody>
              <a:bodyPr/>
              <a:lstStyle/>
              <a:p>
                <a:r>
                  <a:rPr lang="zh-CN" altLang="en-US">
                    <a:noFill/>
                  </a:rPr>
                  <a:t> </a:t>
                </a:r>
              </a:p>
            </p:txBody>
          </p:sp>
        </mc:Fallback>
      </mc:AlternateContent>
      <p:sp>
        <p:nvSpPr>
          <p:cNvPr id="3" name="矩形 2"/>
          <p:cNvSpPr/>
          <p:nvPr/>
        </p:nvSpPr>
        <p:spPr>
          <a:xfrm>
            <a:off x="744950" y="1130684"/>
            <a:ext cx="5962658" cy="461665"/>
          </a:xfrm>
          <a:prstGeom prst="rect">
            <a:avLst/>
          </a:prstGeom>
        </p:spPr>
        <p:txBody>
          <a:bodyPr wrap="none">
            <a:spAutoFit/>
          </a:bodyPr>
          <a:lstStyle/>
          <a:p>
            <a:r>
              <a:rPr lang="en-US" altLang="zh-CN" sz="2400" dirty="0" smtClean="0"/>
              <a:t>The objective function with cost sensitive loss:</a:t>
            </a:r>
            <a:endParaRPr lang="zh-CN" altLang="en-US" sz="2400" dirty="0"/>
          </a:p>
        </p:txBody>
      </p:sp>
      <p:sp>
        <p:nvSpPr>
          <p:cNvPr id="4" name="文本框 3"/>
          <p:cNvSpPr txBox="1"/>
          <p:nvPr/>
        </p:nvSpPr>
        <p:spPr>
          <a:xfrm>
            <a:off x="8875" y="-4"/>
            <a:ext cx="4134465"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Cost sensitive loss:</a:t>
            </a:r>
            <a:endParaRPr lang="zh-CN" altLang="en-US" sz="3600" dirty="0"/>
          </a:p>
        </p:txBody>
      </p:sp>
      <mc:AlternateContent xmlns:mc="http://schemas.openxmlformats.org/markup-compatibility/2006" xmlns:a14="http://schemas.microsoft.com/office/drawing/2010/main">
        <mc:Choice Requires="a14">
          <p:sp>
            <p:nvSpPr>
              <p:cNvPr id="5" name="矩形 4"/>
              <p:cNvSpPr/>
              <p:nvPr/>
            </p:nvSpPr>
            <p:spPr>
              <a:xfrm>
                <a:off x="744950" y="4868763"/>
                <a:ext cx="31030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𝐾</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𝐶</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744950" y="4868763"/>
                <a:ext cx="310309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612100" y="4868763"/>
                <a:ext cx="29409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𝐾</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𝐶</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612100" y="4868763"/>
                <a:ext cx="2940933"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38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3783921"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Tracking pipeline:</a:t>
            </a:r>
            <a:endParaRPr lang="zh-CN" altLang="en-US" sz="3600" dirty="0"/>
          </a:p>
        </p:txBody>
      </p:sp>
      <mc:AlternateContent xmlns:mc="http://schemas.openxmlformats.org/markup-compatibility/2006" xmlns:a14="http://schemas.microsoft.com/office/drawing/2010/main">
        <mc:Choice Requires="a14">
          <p:sp>
            <p:nvSpPr>
              <p:cNvPr id="3" name="矩形 2"/>
              <p:cNvSpPr/>
              <p:nvPr/>
            </p:nvSpPr>
            <p:spPr>
              <a:xfrm>
                <a:off x="649700" y="1085252"/>
                <a:ext cx="8460586" cy="1938992"/>
              </a:xfrm>
              <a:prstGeom prst="rect">
                <a:avLst/>
              </a:prstGeom>
            </p:spPr>
            <p:txBody>
              <a:bodyPr wrap="none">
                <a:spAutoFit/>
              </a:bodyPr>
              <a:lstStyle/>
              <a:p>
                <a:r>
                  <a:rPr lang="en-US" altLang="zh-CN" sz="2400" dirty="0" smtClean="0"/>
                  <a:t>Model initialization:</a:t>
                </a:r>
              </a:p>
              <a:p>
                <a:endParaRPr lang="en-US" altLang="zh-CN" sz="2400" dirty="0"/>
              </a:p>
              <a:p>
                <a:r>
                  <a:rPr lang="en-US" altLang="zh-CN" sz="2400" dirty="0" smtClean="0"/>
                  <a:t>Offline </a:t>
                </a:r>
                <a:r>
                  <a:rPr lang="en-US" altLang="zh-CN" sz="2400" dirty="0" err="1" smtClean="0"/>
                  <a:t>pretraining</a:t>
                </a:r>
                <a:r>
                  <a:rPr lang="en-US" altLang="zh-CN" sz="2400" dirty="0" smtClean="0"/>
                  <a:t>: collect samples from training videos.</a:t>
                </a:r>
              </a:p>
              <a:p>
                <a:r>
                  <a:rPr lang="en-US" altLang="zh-CN" sz="2400" dirty="0" smtClean="0"/>
                  <a:t>Online </a:t>
                </a:r>
                <a:r>
                  <a:rPr lang="en-US" altLang="zh-CN" sz="2400" dirty="0" err="1" smtClean="0"/>
                  <a:t>finetuning</a:t>
                </a:r>
                <a:r>
                  <a:rPr lang="en-US" altLang="zh-CN" sz="2400" dirty="0" smtClean="0"/>
                  <a:t>: collect samples from the first frame annotation.</a:t>
                </a:r>
                <a:endParaRPr lang="en-US" altLang="zh-CN" sz="2400" dirty="0"/>
              </a:p>
              <a:p>
                <a:r>
                  <a:rPr lang="en-US" altLang="zh-CN" sz="2400" dirty="0" smtClean="0"/>
                  <a:t>During each iteration, we first train </a:t>
                </a:r>
                <a14:m>
                  <m:oMath xmlns:m="http://schemas.openxmlformats.org/officeDocument/2006/math">
                    <m:r>
                      <a:rPr lang="en-US" altLang="zh-CN" sz="2400" i="1">
                        <a:latin typeface="Cambria Math" panose="02040503050406030204" pitchFamily="18" charset="0"/>
                      </a:rPr>
                      <m:t>𝐷</m:t>
                    </m:r>
                  </m:oMath>
                </a14:m>
                <a:r>
                  <a:rPr lang="en-US" altLang="zh-CN" sz="2400" dirty="0" smtClean="0"/>
                  <a:t> and then </a:t>
                </a:r>
                <a14:m>
                  <m:oMath xmlns:m="http://schemas.openxmlformats.org/officeDocument/2006/math">
                    <m:r>
                      <a:rPr lang="en-US" altLang="zh-CN" sz="2400" b="0" i="1" smtClean="0">
                        <a:latin typeface="Cambria Math" panose="02040503050406030204" pitchFamily="18" charset="0"/>
                      </a:rPr>
                      <m:t>𝐺</m:t>
                    </m:r>
                  </m:oMath>
                </a14:m>
                <a:r>
                  <a:rPr lang="en-US" altLang="zh-CN" sz="2400" dirty="0" smtClean="0"/>
                  <a:t>.</a:t>
                </a:r>
              </a:p>
            </p:txBody>
          </p:sp>
        </mc:Choice>
        <mc:Fallback xmlns="">
          <p:sp>
            <p:nvSpPr>
              <p:cNvPr id="3" name="矩形 2"/>
              <p:cNvSpPr>
                <a:spLocks noRot="1" noChangeAspect="1" noMove="1" noResize="1" noEditPoints="1" noAdjustHandles="1" noChangeArrowheads="1" noChangeShapeType="1" noTextEdit="1"/>
              </p:cNvSpPr>
              <p:nvPr/>
            </p:nvSpPr>
            <p:spPr>
              <a:xfrm>
                <a:off x="649700" y="1085252"/>
                <a:ext cx="8460586" cy="1938992"/>
              </a:xfrm>
              <a:prstGeom prst="rect">
                <a:avLst/>
              </a:prstGeom>
              <a:blipFill>
                <a:blip r:embed="rId3"/>
                <a:stretch>
                  <a:fillRect l="-1154" t="-2516" r="-144" b="-6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68750" y="3741243"/>
                <a:ext cx="7114383" cy="830997"/>
              </a:xfrm>
              <a:prstGeom prst="rect">
                <a:avLst/>
              </a:prstGeom>
            </p:spPr>
            <p:txBody>
              <a:bodyPr wrap="none">
                <a:spAutoFit/>
              </a:bodyPr>
              <a:lstStyle/>
              <a:p>
                <a:r>
                  <a:rPr lang="en-US" altLang="zh-CN" sz="2400" dirty="0" smtClean="0"/>
                  <a:t>Online detection:</a:t>
                </a:r>
                <a:endParaRPr lang="en-US" altLang="zh-CN" sz="2400" dirty="0"/>
              </a:p>
              <a:p>
                <a:r>
                  <a:rPr lang="en-US" altLang="zh-CN" sz="2400" dirty="0" smtClean="0"/>
                  <a:t>Remove </a:t>
                </a:r>
                <a14:m>
                  <m:oMath xmlns:m="http://schemas.openxmlformats.org/officeDocument/2006/math">
                    <m:r>
                      <a:rPr lang="en-US" altLang="zh-CN" sz="2400" i="1">
                        <a:latin typeface="Cambria Math" panose="02040503050406030204" pitchFamily="18" charset="0"/>
                      </a:rPr>
                      <m:t>𝐺</m:t>
                    </m:r>
                  </m:oMath>
                </a14:m>
                <a:r>
                  <a:rPr lang="en-US" altLang="zh-CN" sz="2400" dirty="0" smtClean="0"/>
                  <a:t> and follow tracking-by-detection framework.</a:t>
                </a:r>
              </a:p>
            </p:txBody>
          </p:sp>
        </mc:Choice>
        <mc:Fallback xmlns="">
          <p:sp>
            <p:nvSpPr>
              <p:cNvPr id="5" name="矩形 4"/>
              <p:cNvSpPr>
                <a:spLocks noRot="1" noChangeAspect="1" noMove="1" noResize="1" noEditPoints="1" noAdjustHandles="1" noChangeArrowheads="1" noChangeShapeType="1" noTextEdit="1"/>
              </p:cNvSpPr>
              <p:nvPr/>
            </p:nvSpPr>
            <p:spPr>
              <a:xfrm>
                <a:off x="668750" y="3741243"/>
                <a:ext cx="7114383" cy="830997"/>
              </a:xfrm>
              <a:prstGeom prst="rect">
                <a:avLst/>
              </a:prstGeom>
              <a:blipFill>
                <a:blip r:embed="rId4"/>
                <a:stretch>
                  <a:fillRect l="-1371" t="-5882" r="-428"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68750" y="5189997"/>
                <a:ext cx="9016058" cy="830997"/>
              </a:xfrm>
              <a:prstGeom prst="rect">
                <a:avLst/>
              </a:prstGeom>
            </p:spPr>
            <p:txBody>
              <a:bodyPr wrap="none">
                <a:spAutoFit/>
              </a:bodyPr>
              <a:lstStyle/>
              <a:p>
                <a:r>
                  <a:rPr lang="en-US" altLang="zh-CN" sz="2400" dirty="0" smtClean="0"/>
                  <a:t>Online update:</a:t>
                </a:r>
              </a:p>
              <a:p>
                <a:r>
                  <a:rPr lang="en-US" altLang="zh-CN" sz="2400" dirty="0" smtClean="0"/>
                  <a:t>Collect samples from online video sequences and jointly train </a:t>
                </a:r>
                <a14:m>
                  <m:oMath xmlns:m="http://schemas.openxmlformats.org/officeDocument/2006/math">
                    <m:r>
                      <a:rPr lang="en-US" altLang="zh-CN" sz="2400" b="0" i="1" smtClean="0">
                        <a:latin typeface="Cambria Math" panose="02040503050406030204" pitchFamily="18" charset="0"/>
                      </a:rPr>
                      <m:t>𝐷</m:t>
                    </m:r>
                  </m:oMath>
                </a14:m>
                <a:r>
                  <a:rPr lang="en-US" altLang="zh-CN" sz="2400" dirty="0" smtClean="0"/>
                  <a:t> and </a:t>
                </a:r>
                <a14:m>
                  <m:oMath xmlns:m="http://schemas.openxmlformats.org/officeDocument/2006/math">
                    <m:r>
                      <a:rPr lang="en-US" altLang="zh-CN" sz="2400" i="1">
                        <a:latin typeface="Cambria Math" panose="02040503050406030204" pitchFamily="18" charset="0"/>
                      </a:rPr>
                      <m:t>𝐺</m:t>
                    </m:r>
                  </m:oMath>
                </a14:m>
                <a:r>
                  <a:rPr lang="en-US" altLang="zh-CN" sz="2400" dirty="0" smtClean="0"/>
                  <a:t>.</a:t>
                </a:r>
                <a:endParaRPr lang="en-US" altLang="zh-CN" sz="2400" dirty="0"/>
              </a:p>
            </p:txBody>
          </p:sp>
        </mc:Choice>
        <mc:Fallback xmlns="">
          <p:sp>
            <p:nvSpPr>
              <p:cNvPr id="6" name="矩形 5"/>
              <p:cNvSpPr>
                <a:spLocks noRot="1" noChangeAspect="1" noMove="1" noResize="1" noEditPoints="1" noAdjustHandles="1" noChangeArrowheads="1" noChangeShapeType="1" noTextEdit="1"/>
              </p:cNvSpPr>
              <p:nvPr/>
            </p:nvSpPr>
            <p:spPr>
              <a:xfrm>
                <a:off x="668750" y="5189997"/>
                <a:ext cx="9016058" cy="830997"/>
              </a:xfrm>
              <a:prstGeom prst="rect">
                <a:avLst/>
              </a:prstGeom>
              <a:blipFill>
                <a:blip r:embed="rId5"/>
                <a:stretch>
                  <a:fillRect l="-1082" t="-5839" r="-68"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009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2506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2877711"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Experiments: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矩形 2"/>
              <p:cNvSpPr/>
              <p:nvPr/>
            </p:nvSpPr>
            <p:spPr>
              <a:xfrm>
                <a:off x="560180" y="769918"/>
                <a:ext cx="9320180" cy="2308324"/>
              </a:xfrm>
              <a:prstGeom prst="rect">
                <a:avLst/>
              </a:prstGeom>
            </p:spPr>
            <p:txBody>
              <a:bodyPr wrap="none">
                <a:spAutoFit/>
              </a:bodyPr>
              <a:lstStyle/>
              <a:p>
                <a:r>
                  <a:rPr lang="en-US" altLang="zh-CN" sz="2400" dirty="0" smtClean="0"/>
                  <a:t>Network setup:</a:t>
                </a:r>
              </a:p>
              <a:p>
                <a:endParaRPr lang="en-US" altLang="zh-CN" sz="2400" dirty="0"/>
              </a:p>
              <a:p>
                <a:r>
                  <a:rPr lang="en-US" altLang="zh-CN" sz="2400" dirty="0" smtClean="0"/>
                  <a:t>Backbone feature extractor: VGG-M</a:t>
                </a:r>
              </a:p>
              <a:p>
                <a:r>
                  <a:rPr lang="en-US" altLang="zh-CN" sz="2400" dirty="0" smtClean="0"/>
                  <a:t>Random initialization of fully connected layers.</a:t>
                </a:r>
              </a:p>
              <a:p>
                <a:r>
                  <a:rPr lang="en-US" altLang="zh-CN" sz="2400" dirty="0" smtClean="0"/>
                  <a:t>We use SGD as network solver.</a:t>
                </a:r>
              </a:p>
              <a:p>
                <a:r>
                  <a:rPr lang="en-US" altLang="zh-CN" sz="2400" dirty="0"/>
                  <a:t>We </a:t>
                </a:r>
                <a:r>
                  <a:rPr lang="en-US" altLang="zh-CN" sz="2400" dirty="0" smtClean="0"/>
                  <a:t>initialize </a:t>
                </a:r>
                <a:r>
                  <a:rPr lang="en-US" altLang="zh-CN" sz="2400" dirty="0"/>
                  <a:t>both </a:t>
                </a:r>
                <a14:m>
                  <m:oMath xmlns:m="http://schemas.openxmlformats.org/officeDocument/2006/math">
                    <m:r>
                      <a:rPr lang="en-US" altLang="zh-CN" sz="2400" b="0" i="1" smtClean="0">
                        <a:latin typeface="Cambria Math" panose="02040503050406030204" pitchFamily="18" charset="0"/>
                      </a:rPr>
                      <m:t>𝐺</m:t>
                    </m:r>
                  </m:oMath>
                </a14:m>
                <a:r>
                  <a:rPr lang="en-US" altLang="zh-CN" sz="2400" dirty="0" smtClean="0"/>
                  <a:t> and </a:t>
                </a:r>
                <a14:m>
                  <m:oMath xmlns:m="http://schemas.openxmlformats.org/officeDocument/2006/math">
                    <m:r>
                      <a:rPr lang="en-US" altLang="zh-CN" sz="2400" i="1">
                        <a:latin typeface="Cambria Math" panose="02040503050406030204" pitchFamily="18" charset="0"/>
                      </a:rPr>
                      <m:t>𝐷</m:t>
                    </m:r>
                  </m:oMath>
                </a14:m>
                <a:r>
                  <a:rPr lang="en-US" altLang="zh-CN" sz="2400" dirty="0" smtClean="0"/>
                  <a:t> in a few iterations and then let them compete.</a:t>
                </a:r>
              </a:p>
            </p:txBody>
          </p:sp>
        </mc:Choice>
        <mc:Fallback xmlns="">
          <p:sp>
            <p:nvSpPr>
              <p:cNvPr id="3" name="矩形 2"/>
              <p:cNvSpPr>
                <a:spLocks noRot="1" noChangeAspect="1" noMove="1" noResize="1" noEditPoints="1" noAdjustHandles="1" noChangeArrowheads="1" noChangeShapeType="1" noTextEdit="1"/>
              </p:cNvSpPr>
              <p:nvPr/>
            </p:nvSpPr>
            <p:spPr>
              <a:xfrm>
                <a:off x="560180" y="769918"/>
                <a:ext cx="9320180" cy="2308324"/>
              </a:xfrm>
              <a:prstGeom prst="rect">
                <a:avLst/>
              </a:prstGeom>
              <a:blipFill>
                <a:blip r:embed="rId3"/>
                <a:stretch>
                  <a:fillRect l="-1046" t="-2111" r="-196" b="-5013"/>
                </a:stretch>
              </a:blipFill>
            </p:spPr>
            <p:txBody>
              <a:bodyPr/>
              <a:lstStyle/>
              <a:p>
                <a:r>
                  <a:rPr lang="zh-CN" altLang="en-US">
                    <a:noFill/>
                  </a:rPr>
                  <a:t> </a:t>
                </a:r>
              </a:p>
            </p:txBody>
          </p:sp>
        </mc:Fallback>
      </mc:AlternateContent>
      <p:sp>
        <p:nvSpPr>
          <p:cNvPr id="4" name="矩形 3"/>
          <p:cNvSpPr/>
          <p:nvPr/>
        </p:nvSpPr>
        <p:spPr>
          <a:xfrm>
            <a:off x="579230" y="4399122"/>
            <a:ext cx="9599616" cy="1569660"/>
          </a:xfrm>
          <a:prstGeom prst="rect">
            <a:avLst/>
          </a:prstGeom>
        </p:spPr>
        <p:txBody>
          <a:bodyPr wrap="none">
            <a:spAutoFit/>
          </a:bodyPr>
          <a:lstStyle/>
          <a:p>
            <a:r>
              <a:rPr lang="en-US" altLang="zh-CN" sz="2400" dirty="0" smtClean="0"/>
              <a:t>Evaluation metrics:</a:t>
            </a:r>
          </a:p>
          <a:p>
            <a:endParaRPr lang="en-US" altLang="zh-CN" sz="2400" dirty="0"/>
          </a:p>
          <a:p>
            <a:r>
              <a:rPr lang="en-US" altLang="zh-CN" sz="2400" dirty="0" smtClean="0"/>
              <a:t>Distance precision and overlap success rates (OTB 2013 and OTB 2015).</a:t>
            </a:r>
          </a:p>
          <a:p>
            <a:r>
              <a:rPr lang="en-US" altLang="zh-CN" sz="2400" dirty="0" smtClean="0"/>
              <a:t>Expected average overlap, accuracy ranks, and robustness ranks (VOT 2016).</a:t>
            </a:r>
            <a:endParaRPr lang="en-US" altLang="zh-CN" sz="2400" dirty="0"/>
          </a:p>
        </p:txBody>
      </p:sp>
      <p:sp>
        <p:nvSpPr>
          <p:cNvPr id="5" name="矩形 4"/>
          <p:cNvSpPr/>
          <p:nvPr/>
        </p:nvSpPr>
        <p:spPr>
          <a:xfrm>
            <a:off x="576471" y="3570446"/>
            <a:ext cx="7754174" cy="461665"/>
          </a:xfrm>
          <a:prstGeom prst="rect">
            <a:avLst/>
          </a:prstGeom>
        </p:spPr>
        <p:txBody>
          <a:bodyPr wrap="none">
            <a:spAutoFit/>
          </a:bodyPr>
          <a:lstStyle/>
          <a:p>
            <a:r>
              <a:rPr lang="en-US" altLang="zh-CN" sz="2400" dirty="0"/>
              <a:t>Evaluation </a:t>
            </a:r>
            <a:r>
              <a:rPr lang="en-US" altLang="zh-CN" sz="2400" dirty="0" smtClean="0"/>
              <a:t>benchmarks: OTB 2013, OTB 2015, and VOT 2016.</a:t>
            </a:r>
            <a:endParaRPr lang="en-US" altLang="zh-CN" sz="2400" dirty="0"/>
          </a:p>
        </p:txBody>
      </p:sp>
    </p:spTree>
    <p:extLst>
      <p:ext uri="{BB962C8B-B14F-4D97-AF65-F5344CB8AC3E}">
        <p14:creationId xmlns:p14="http://schemas.microsoft.com/office/powerpoint/2010/main" val="28240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2877711"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Experiments:</a:t>
            </a:r>
            <a:endParaRPr lang="zh-CN" altLang="en-US" sz="3600" dirty="0">
              <a:latin typeface="Arial" panose="020B0604020202020204" pitchFamily="34" charset="0"/>
              <a:cs typeface="Arial" panose="020B0604020202020204" pitchFamily="34" charset="0"/>
            </a:endParaRPr>
          </a:p>
        </p:txBody>
      </p:sp>
      <p:sp>
        <p:nvSpPr>
          <p:cNvPr id="5" name="矩形 4"/>
          <p:cNvSpPr/>
          <p:nvPr/>
        </p:nvSpPr>
        <p:spPr>
          <a:xfrm>
            <a:off x="474058" y="1003879"/>
            <a:ext cx="2286716" cy="461665"/>
          </a:xfrm>
          <a:prstGeom prst="rect">
            <a:avLst/>
          </a:prstGeom>
        </p:spPr>
        <p:txBody>
          <a:bodyPr wrap="none">
            <a:spAutoFit/>
          </a:bodyPr>
          <a:lstStyle/>
          <a:p>
            <a:r>
              <a:rPr lang="en-US" altLang="zh-CN" sz="2400" dirty="0" smtClean="0"/>
              <a:t>Internal analysis:</a:t>
            </a:r>
            <a:endParaRPr lang="zh-CN" altLang="en-US" sz="2400" dirty="0"/>
          </a:p>
        </p:txBody>
      </p:sp>
      <p:graphicFrame>
        <p:nvGraphicFramePr>
          <p:cNvPr id="6" name="对象 5"/>
          <p:cNvGraphicFramePr>
            <a:graphicFrameLocks noChangeAspect="1"/>
          </p:cNvGraphicFramePr>
          <p:nvPr>
            <p:extLst>
              <p:ext uri="{D42A27DB-BD31-4B8C-83A1-F6EECF244321}">
                <p14:modId xmlns:p14="http://schemas.microsoft.com/office/powerpoint/2010/main" val="1825070777"/>
              </p:ext>
            </p:extLst>
          </p:nvPr>
        </p:nvGraphicFramePr>
        <p:xfrm>
          <a:off x="847725" y="1661171"/>
          <a:ext cx="4760666" cy="3599247"/>
        </p:xfrm>
        <a:graphic>
          <a:graphicData uri="http://schemas.openxmlformats.org/presentationml/2006/ole">
            <mc:AlternateContent xmlns:mc="http://schemas.openxmlformats.org/markup-compatibility/2006">
              <mc:Choice xmlns:v="urn:schemas-microsoft-com:vml" Requires="v">
                <p:oleObj spid="_x0000_s1036" name="Acrobat Document" r:id="rId4" imgW="3943198" imgH="2981145" progId="AcroExch.Document.DC">
                  <p:embed/>
                </p:oleObj>
              </mc:Choice>
              <mc:Fallback>
                <p:oleObj name="Acrobat Document" r:id="rId4" imgW="3943198" imgH="2981145" progId="AcroExch.Document.DC">
                  <p:embed/>
                  <p:pic>
                    <p:nvPicPr>
                      <p:cNvPr id="0" name=""/>
                      <p:cNvPicPr/>
                      <p:nvPr/>
                    </p:nvPicPr>
                    <p:blipFill>
                      <a:blip r:embed="rId5"/>
                      <a:stretch>
                        <a:fillRect/>
                      </a:stretch>
                    </p:blipFill>
                    <p:spPr>
                      <a:xfrm>
                        <a:off x="847725" y="1661171"/>
                        <a:ext cx="4760666" cy="359924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003073747"/>
              </p:ext>
            </p:extLst>
          </p:nvPr>
        </p:nvGraphicFramePr>
        <p:xfrm>
          <a:off x="6243884" y="1661171"/>
          <a:ext cx="4760666" cy="3599247"/>
        </p:xfrm>
        <a:graphic>
          <a:graphicData uri="http://schemas.openxmlformats.org/presentationml/2006/ole">
            <mc:AlternateContent xmlns:mc="http://schemas.openxmlformats.org/markup-compatibility/2006">
              <mc:Choice xmlns:v="urn:schemas-microsoft-com:vml" Requires="v">
                <p:oleObj spid="_x0000_s1037" name="Acrobat Document" r:id="rId6" imgW="3943198" imgH="2981145" progId="AcroExch.Document.DC">
                  <p:embed/>
                </p:oleObj>
              </mc:Choice>
              <mc:Fallback>
                <p:oleObj name="Acrobat Document" r:id="rId6" imgW="3943198" imgH="2981145" progId="AcroExch.Document.DC">
                  <p:embed/>
                  <p:pic>
                    <p:nvPicPr>
                      <p:cNvPr id="0" name=""/>
                      <p:cNvPicPr/>
                      <p:nvPr/>
                    </p:nvPicPr>
                    <p:blipFill>
                      <a:blip r:embed="rId7"/>
                      <a:stretch>
                        <a:fillRect/>
                      </a:stretch>
                    </p:blipFill>
                    <p:spPr>
                      <a:xfrm>
                        <a:off x="6243884" y="1661171"/>
                        <a:ext cx="4760666" cy="3599247"/>
                      </a:xfrm>
                      <a:prstGeom prst="rect">
                        <a:avLst/>
                      </a:prstGeom>
                    </p:spPr>
                  </p:pic>
                </p:oleObj>
              </mc:Fallback>
            </mc:AlternateContent>
          </a:graphicData>
        </a:graphic>
      </p:graphicFrame>
      <p:sp>
        <p:nvSpPr>
          <p:cNvPr id="8" name="矩形 7"/>
          <p:cNvSpPr/>
          <p:nvPr/>
        </p:nvSpPr>
        <p:spPr>
          <a:xfrm>
            <a:off x="352220" y="5604047"/>
            <a:ext cx="10718896" cy="461665"/>
          </a:xfrm>
          <a:prstGeom prst="rect">
            <a:avLst/>
          </a:prstGeom>
        </p:spPr>
        <p:txBody>
          <a:bodyPr wrap="none">
            <a:spAutoFit/>
          </a:bodyPr>
          <a:lstStyle/>
          <a:p>
            <a:r>
              <a:rPr lang="en-US" altLang="zh-CN" sz="2400" dirty="0" smtClean="0"/>
              <a:t>Random </a:t>
            </a:r>
            <a:r>
              <a:rPr lang="en-US" altLang="zh-CN" sz="2400" dirty="0"/>
              <a:t>dropout </a:t>
            </a:r>
            <a:r>
              <a:rPr lang="en-US" altLang="zh-CN" sz="2400" dirty="0" smtClean="0"/>
              <a:t>deteriorates the baseline (tracking-by-detection) tracking accuracy.</a:t>
            </a:r>
            <a:endParaRPr lang="zh-CN" altLang="en-US" sz="2400" dirty="0"/>
          </a:p>
        </p:txBody>
      </p:sp>
      <p:sp>
        <p:nvSpPr>
          <p:cNvPr id="9" name="矩形 8"/>
          <p:cNvSpPr/>
          <p:nvPr/>
        </p:nvSpPr>
        <p:spPr>
          <a:xfrm>
            <a:off x="333170" y="6146972"/>
            <a:ext cx="11739817" cy="461665"/>
          </a:xfrm>
          <a:prstGeom prst="rect">
            <a:avLst/>
          </a:prstGeom>
        </p:spPr>
        <p:txBody>
          <a:bodyPr wrap="none">
            <a:spAutoFit/>
          </a:bodyPr>
          <a:lstStyle/>
          <a:p>
            <a:r>
              <a:rPr lang="en-US" altLang="zh-CN" sz="2400" dirty="0" smtClean="0"/>
              <a:t>The adversarial learning and cost sensitive loss gradually improves the baseline performance.</a:t>
            </a:r>
            <a:endParaRPr lang="zh-CN" altLang="en-US" sz="2400" dirty="0"/>
          </a:p>
        </p:txBody>
      </p:sp>
    </p:spTree>
    <p:extLst>
      <p:ext uri="{BB962C8B-B14F-4D97-AF65-F5344CB8AC3E}">
        <p14:creationId xmlns:p14="http://schemas.microsoft.com/office/powerpoint/2010/main" val="39206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2877711"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Experiments:</a:t>
            </a:r>
            <a:endParaRPr lang="zh-CN" altLang="en-US" sz="3600"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41" y="1653310"/>
            <a:ext cx="5565768" cy="432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49" y="1653310"/>
            <a:ext cx="5565768" cy="4320000"/>
          </a:xfrm>
          <a:prstGeom prst="rect">
            <a:avLst/>
          </a:prstGeom>
        </p:spPr>
      </p:pic>
      <p:sp>
        <p:nvSpPr>
          <p:cNvPr id="5" name="矩形 4"/>
          <p:cNvSpPr/>
          <p:nvPr/>
        </p:nvSpPr>
        <p:spPr>
          <a:xfrm>
            <a:off x="474058" y="1003879"/>
            <a:ext cx="4630307" cy="461665"/>
          </a:xfrm>
          <a:prstGeom prst="rect">
            <a:avLst/>
          </a:prstGeom>
        </p:spPr>
        <p:txBody>
          <a:bodyPr wrap="none">
            <a:spAutoFit/>
          </a:bodyPr>
          <a:lstStyle/>
          <a:p>
            <a:r>
              <a:rPr lang="en-US" altLang="zh-CN" sz="2400" dirty="0" smtClean="0"/>
              <a:t>External analysis: OTB-2013 dataset</a:t>
            </a:r>
            <a:endParaRPr lang="zh-CN" altLang="en-US" sz="2400" dirty="0"/>
          </a:p>
        </p:txBody>
      </p:sp>
    </p:spTree>
    <p:extLst>
      <p:ext uri="{BB962C8B-B14F-4D97-AF65-F5344CB8AC3E}">
        <p14:creationId xmlns:p14="http://schemas.microsoft.com/office/powerpoint/2010/main" val="80170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2877711"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Experiments:</a:t>
            </a:r>
            <a:endParaRPr lang="zh-CN" altLang="en-US" sz="3600" dirty="0">
              <a:latin typeface="Arial" panose="020B0604020202020204" pitchFamily="34" charset="0"/>
              <a:cs typeface="Arial" panose="020B0604020202020204" pitchFamily="34" charset="0"/>
            </a:endParaRPr>
          </a:p>
        </p:txBody>
      </p:sp>
      <p:sp>
        <p:nvSpPr>
          <p:cNvPr id="5" name="矩形 4"/>
          <p:cNvSpPr/>
          <p:nvPr/>
        </p:nvSpPr>
        <p:spPr>
          <a:xfrm>
            <a:off x="474058" y="1003879"/>
            <a:ext cx="4630307" cy="461665"/>
          </a:xfrm>
          <a:prstGeom prst="rect">
            <a:avLst/>
          </a:prstGeom>
        </p:spPr>
        <p:txBody>
          <a:bodyPr wrap="none">
            <a:spAutoFit/>
          </a:bodyPr>
          <a:lstStyle/>
          <a:p>
            <a:r>
              <a:rPr lang="en-US" altLang="zh-CN" sz="2400" dirty="0" smtClean="0"/>
              <a:t>External analysis: OTB-2015 dataset</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1962075182"/>
              </p:ext>
            </p:extLst>
          </p:nvPr>
        </p:nvGraphicFramePr>
        <p:xfrm>
          <a:off x="6099174" y="1653310"/>
          <a:ext cx="5578252" cy="4320000"/>
        </p:xfrm>
        <a:graphic>
          <a:graphicData uri="http://schemas.openxmlformats.org/presentationml/2006/ole">
            <mc:AlternateContent xmlns:mc="http://schemas.openxmlformats.org/markup-compatibility/2006">
              <mc:Choice xmlns:v="urn:schemas-microsoft-com:vml" Requires="v">
                <p:oleObj spid="_x0000_s2058" name="Acrobat Document" r:id="rId4" imgW="3800226" imgH="2942916" progId="AcroExch.Document.DC">
                  <p:embed/>
                </p:oleObj>
              </mc:Choice>
              <mc:Fallback>
                <p:oleObj name="Acrobat Document" r:id="rId4" imgW="3800226" imgH="2942916" progId="AcroExch.Document.DC">
                  <p:embed/>
                  <p:pic>
                    <p:nvPicPr>
                      <p:cNvPr id="0" name=""/>
                      <p:cNvPicPr/>
                      <p:nvPr/>
                    </p:nvPicPr>
                    <p:blipFill>
                      <a:blip r:embed="rId5"/>
                      <a:stretch>
                        <a:fillRect/>
                      </a:stretch>
                    </p:blipFill>
                    <p:spPr>
                      <a:xfrm>
                        <a:off x="6099174" y="1653310"/>
                        <a:ext cx="5578252" cy="4320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977293"/>
              </p:ext>
            </p:extLst>
          </p:nvPr>
        </p:nvGraphicFramePr>
        <p:xfrm>
          <a:off x="231379" y="1643785"/>
          <a:ext cx="5578252" cy="4320000"/>
        </p:xfrm>
        <a:graphic>
          <a:graphicData uri="http://schemas.openxmlformats.org/presentationml/2006/ole">
            <mc:AlternateContent xmlns:mc="http://schemas.openxmlformats.org/markup-compatibility/2006">
              <mc:Choice xmlns:v="urn:schemas-microsoft-com:vml" Requires="v">
                <p:oleObj spid="_x0000_s2059" name="Acrobat Document" r:id="rId6" imgW="3800226" imgH="2942916" progId="AcroExch.Document.DC">
                  <p:embed/>
                </p:oleObj>
              </mc:Choice>
              <mc:Fallback>
                <p:oleObj name="Acrobat Document" r:id="rId6" imgW="3800226" imgH="2942916" progId="AcroExch.Document.DC">
                  <p:embed/>
                  <p:pic>
                    <p:nvPicPr>
                      <p:cNvPr id="0" name=""/>
                      <p:cNvPicPr/>
                      <p:nvPr/>
                    </p:nvPicPr>
                    <p:blipFill>
                      <a:blip r:embed="rId7"/>
                      <a:stretch>
                        <a:fillRect/>
                      </a:stretch>
                    </p:blipFill>
                    <p:spPr>
                      <a:xfrm>
                        <a:off x="231379" y="1643785"/>
                        <a:ext cx="5578252" cy="4320000"/>
                      </a:xfrm>
                      <a:prstGeom prst="rect">
                        <a:avLst/>
                      </a:prstGeom>
                    </p:spPr>
                  </p:pic>
                </p:oleObj>
              </mc:Fallback>
            </mc:AlternateContent>
          </a:graphicData>
        </a:graphic>
      </p:graphicFrame>
    </p:spTree>
    <p:extLst>
      <p:ext uri="{BB962C8B-B14F-4D97-AF65-F5344CB8AC3E}">
        <p14:creationId xmlns:p14="http://schemas.microsoft.com/office/powerpoint/2010/main" val="132757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875" y="-4"/>
            <a:ext cx="4801443"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Take-home messages:</a:t>
            </a:r>
            <a:endParaRPr lang="zh-CN" altLang="en-US" sz="3600" dirty="0">
              <a:latin typeface="Arial" panose="020B0604020202020204" pitchFamily="34" charset="0"/>
              <a:cs typeface="Arial" panose="020B0604020202020204" pitchFamily="34" charset="0"/>
            </a:endParaRPr>
          </a:p>
        </p:txBody>
      </p:sp>
      <p:sp>
        <p:nvSpPr>
          <p:cNvPr id="9" name="文本框 8"/>
          <p:cNvSpPr txBox="1"/>
          <p:nvPr/>
        </p:nvSpPr>
        <p:spPr>
          <a:xfrm>
            <a:off x="151750" y="1776081"/>
            <a:ext cx="8537915"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1. Class imbalance exists in tracking-by-detection framework.</a:t>
            </a:r>
            <a:endParaRPr lang="zh-CN" altLang="en-US" sz="2400" dirty="0">
              <a:latin typeface="Arial" panose="020B0604020202020204" pitchFamily="34" charset="0"/>
              <a:cs typeface="Arial" panose="020B0604020202020204" pitchFamily="34" charset="0"/>
            </a:endParaRPr>
          </a:p>
        </p:txBody>
      </p:sp>
      <p:sp>
        <p:nvSpPr>
          <p:cNvPr id="10" name="文本框 9"/>
          <p:cNvSpPr txBox="1"/>
          <p:nvPr/>
        </p:nvSpPr>
        <p:spPr>
          <a:xfrm>
            <a:off x="161475" y="2842590"/>
            <a:ext cx="11191525"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2. </a:t>
            </a:r>
            <a:r>
              <a:rPr lang="en-US" altLang="zh-CN" sz="2400" dirty="0"/>
              <a:t>We </a:t>
            </a:r>
            <a:r>
              <a:rPr lang="en-US" altLang="zh-CN" sz="2400" dirty="0" smtClean="0"/>
              <a:t>use GAN </a:t>
            </a:r>
            <a:r>
              <a:rPr lang="en-US" altLang="zh-CN" sz="2400" dirty="0"/>
              <a:t>to augment positive samples </a:t>
            </a:r>
            <a:r>
              <a:rPr lang="en-US" altLang="zh-CN" sz="2400" dirty="0" smtClean="0"/>
              <a:t>to </a:t>
            </a:r>
            <a:r>
              <a:rPr lang="en-US" altLang="zh-CN" sz="2400" dirty="0"/>
              <a:t>capture </a:t>
            </a:r>
            <a:r>
              <a:rPr lang="en-US" altLang="zh-CN" sz="2400" dirty="0" smtClean="0"/>
              <a:t>appearance changes temporally.</a:t>
            </a:r>
            <a:endParaRPr lang="zh-CN" altLang="en-US" sz="2400" dirty="0">
              <a:latin typeface="Arial" panose="020B0604020202020204" pitchFamily="34" charset="0"/>
              <a:cs typeface="Arial" panose="020B0604020202020204" pitchFamily="34" charset="0"/>
            </a:endParaRPr>
          </a:p>
        </p:txBody>
      </p:sp>
      <p:sp>
        <p:nvSpPr>
          <p:cNvPr id="11" name="文本框 10"/>
          <p:cNvSpPr txBox="1"/>
          <p:nvPr/>
        </p:nvSpPr>
        <p:spPr>
          <a:xfrm>
            <a:off x="161475" y="3909099"/>
            <a:ext cx="8239371"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3. </a:t>
            </a:r>
            <a:r>
              <a:rPr lang="en-US" altLang="zh-CN" sz="2400" dirty="0"/>
              <a:t>We </a:t>
            </a:r>
            <a:r>
              <a:rPr lang="en-US" altLang="zh-CN" sz="2400" dirty="0" smtClean="0"/>
              <a:t>propose cost sensitive loss to reduce easy negative effects.</a:t>
            </a:r>
            <a:endParaRPr lang="zh-CN" altLang="en-US" sz="2400" dirty="0">
              <a:latin typeface="Arial" panose="020B0604020202020204" pitchFamily="34" charset="0"/>
              <a:cs typeface="Arial" panose="020B0604020202020204" pitchFamily="34" charset="0"/>
            </a:endParaRPr>
          </a:p>
        </p:txBody>
      </p:sp>
      <p:sp>
        <p:nvSpPr>
          <p:cNvPr id="12" name="文本框 11"/>
          <p:cNvSpPr txBox="1"/>
          <p:nvPr/>
        </p:nvSpPr>
        <p:spPr>
          <a:xfrm>
            <a:off x="161475" y="4936297"/>
            <a:ext cx="7719614"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4. </a:t>
            </a:r>
            <a:r>
              <a:rPr lang="en-US" altLang="zh-CN" sz="2400" dirty="0" smtClean="0"/>
              <a:t>State-of-the-art performance on the benchmark datasets.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3455134" y="1164121"/>
            <a:ext cx="4572000" cy="4572000"/>
          </a:xfrm>
          <a:prstGeom prst="rect">
            <a:avLst/>
          </a:prstGeom>
        </p:spPr>
      </p:pic>
      <p:sp>
        <p:nvSpPr>
          <p:cNvPr id="55" name="矩形 54"/>
          <p:cNvSpPr/>
          <p:nvPr/>
        </p:nvSpPr>
        <p:spPr>
          <a:xfrm>
            <a:off x="5379306" y="2668967"/>
            <a:ext cx="710471" cy="1305768"/>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75" y="-4"/>
            <a:ext cx="898213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Two-stage tracking-by-detection framework</a:t>
            </a:r>
            <a:endParaRPr lang="zh-CN" altLang="en-US" sz="3600" dirty="0">
              <a:latin typeface="Arial" panose="020B0604020202020204" pitchFamily="34" charset="0"/>
              <a:cs typeface="Arial" panose="020B0604020202020204" pitchFamily="34" charset="0"/>
            </a:endParaRPr>
          </a:p>
        </p:txBody>
      </p:sp>
      <p:sp>
        <p:nvSpPr>
          <p:cNvPr id="38" name="矩形 37"/>
          <p:cNvSpPr/>
          <p:nvPr/>
        </p:nvSpPr>
        <p:spPr>
          <a:xfrm>
            <a:off x="5385530" y="2665869"/>
            <a:ext cx="710471" cy="1305768"/>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522868" y="4544290"/>
            <a:ext cx="864405" cy="757383"/>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6461203" y="2881501"/>
            <a:ext cx="1195742" cy="849990"/>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4296755" y="1466987"/>
            <a:ext cx="618846" cy="1409462"/>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917398" y="5930749"/>
            <a:ext cx="1646733" cy="646331"/>
          </a:xfrm>
          <a:prstGeom prst="rect">
            <a:avLst/>
          </a:prstGeom>
        </p:spPr>
        <p:txBody>
          <a:bodyPr wrap="none">
            <a:spAutoFit/>
          </a:bodyPr>
          <a:lstStyle/>
          <a:p>
            <a:r>
              <a:rPr lang="en-US" altLang="zh-CN" sz="3600" dirty="0" smtClean="0">
                <a:latin typeface="Arial" panose="020B0604020202020204" pitchFamily="34" charset="0"/>
                <a:cs typeface="Arial" panose="020B0604020202020204" pitchFamily="34" charset="0"/>
              </a:rPr>
              <a:t>Testing</a:t>
            </a:r>
            <a:endParaRPr lang="zh-CN" altLang="en-US" sz="3600" dirty="0"/>
          </a:p>
        </p:txBody>
      </p:sp>
      <p:sp>
        <p:nvSpPr>
          <p:cNvPr id="56" name="矩形 55"/>
          <p:cNvSpPr/>
          <p:nvPr/>
        </p:nvSpPr>
        <p:spPr>
          <a:xfrm>
            <a:off x="6454981" y="2884602"/>
            <a:ext cx="1195742" cy="84999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4299864" y="1470096"/>
            <a:ext cx="618846" cy="1409462"/>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516645" y="4538065"/>
            <a:ext cx="864405" cy="757383"/>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379306" y="2260991"/>
            <a:ext cx="1263487" cy="461665"/>
          </a:xfrm>
          <a:prstGeom prst="rect">
            <a:avLst/>
          </a:prstGeom>
          <a:noFill/>
        </p:spPr>
        <p:txBody>
          <a:bodyPr wrap="none" rtlCol="0">
            <a:spAutoFit/>
          </a:bodyPr>
          <a:lstStyle/>
          <a:p>
            <a:r>
              <a:rPr lang="en-US" altLang="zh-CN" sz="2400" dirty="0" smtClean="0">
                <a:solidFill>
                  <a:srgbClr val="FF0000"/>
                </a:solidFill>
                <a:latin typeface="Arial" panose="020B0604020202020204" pitchFamily="34" charset="0"/>
                <a:cs typeface="Arial" panose="020B0604020202020204" pitchFamily="34" charset="0"/>
              </a:rPr>
              <a:t>Positive</a:t>
            </a:r>
            <a:endParaRPr lang="zh-CN" altLang="en-US" sz="2400" dirty="0">
              <a:solidFill>
                <a:srgbClr val="FF0000"/>
              </a:solidFill>
              <a:latin typeface="Arial" panose="020B0604020202020204" pitchFamily="34" charset="0"/>
              <a:cs typeface="Arial" panose="020B0604020202020204" pitchFamily="34" charset="0"/>
            </a:endParaRPr>
          </a:p>
        </p:txBody>
      </p:sp>
      <p:sp>
        <p:nvSpPr>
          <p:cNvPr id="14" name="文本框 13"/>
          <p:cNvSpPr txBox="1"/>
          <p:nvPr/>
        </p:nvSpPr>
        <p:spPr>
          <a:xfrm>
            <a:off x="6625788" y="2456040"/>
            <a:ext cx="1401346" cy="461665"/>
          </a:xfrm>
          <a:prstGeom prst="rect">
            <a:avLst/>
          </a:prstGeom>
          <a:noFill/>
        </p:spPr>
        <p:txBody>
          <a:bodyPr wrap="none" rtlCol="0">
            <a:spAutoFit/>
          </a:bodyPr>
          <a:lstStyle/>
          <a:p>
            <a:r>
              <a:rPr lang="en-US" altLang="zh-CN" sz="2400" dirty="0" smtClean="0">
                <a:solidFill>
                  <a:srgbClr val="00B050"/>
                </a:solidFill>
                <a:latin typeface="Arial" panose="020B0604020202020204" pitchFamily="34" charset="0"/>
                <a:cs typeface="Arial" panose="020B0604020202020204" pitchFamily="34" charset="0"/>
              </a:rPr>
              <a:t>Negative</a:t>
            </a:r>
            <a:endParaRPr lang="zh-CN" altLang="en-US" sz="2400" dirty="0">
              <a:solidFill>
                <a:srgbClr val="00B050"/>
              </a:solidFill>
              <a:latin typeface="Arial" panose="020B0604020202020204" pitchFamily="34" charset="0"/>
              <a:cs typeface="Arial" panose="020B0604020202020204" pitchFamily="34" charset="0"/>
            </a:endParaRPr>
          </a:p>
        </p:txBody>
      </p:sp>
      <p:sp>
        <p:nvSpPr>
          <p:cNvPr id="15" name="文本框 14"/>
          <p:cNvSpPr txBox="1"/>
          <p:nvPr/>
        </p:nvSpPr>
        <p:spPr>
          <a:xfrm>
            <a:off x="3455134" y="4097392"/>
            <a:ext cx="1401346" cy="461665"/>
          </a:xfrm>
          <a:prstGeom prst="rect">
            <a:avLst/>
          </a:prstGeom>
          <a:noFill/>
        </p:spPr>
        <p:txBody>
          <a:bodyPr wrap="none" rtlCol="0">
            <a:spAutoFit/>
          </a:bodyPr>
          <a:lstStyle/>
          <a:p>
            <a:r>
              <a:rPr lang="en-US" altLang="zh-CN" sz="2400" dirty="0" smtClean="0">
                <a:solidFill>
                  <a:srgbClr val="00B050"/>
                </a:solidFill>
                <a:latin typeface="Arial" panose="020B0604020202020204" pitchFamily="34" charset="0"/>
                <a:cs typeface="Arial" panose="020B0604020202020204" pitchFamily="34" charset="0"/>
              </a:rPr>
              <a:t>Negative</a:t>
            </a:r>
            <a:endParaRPr lang="zh-CN" altLang="en-US" sz="2400" dirty="0">
              <a:solidFill>
                <a:srgbClr val="00B050"/>
              </a:solidFill>
              <a:latin typeface="Arial" panose="020B0604020202020204" pitchFamily="34" charset="0"/>
              <a:cs typeface="Arial" panose="020B0604020202020204" pitchFamily="34" charset="0"/>
            </a:endParaRPr>
          </a:p>
        </p:txBody>
      </p:sp>
      <p:sp>
        <p:nvSpPr>
          <p:cNvPr id="16" name="文本框 15"/>
          <p:cNvSpPr txBox="1"/>
          <p:nvPr/>
        </p:nvSpPr>
        <p:spPr>
          <a:xfrm>
            <a:off x="4005489" y="1436834"/>
            <a:ext cx="1401346" cy="461665"/>
          </a:xfrm>
          <a:prstGeom prst="rect">
            <a:avLst/>
          </a:prstGeom>
          <a:noFill/>
        </p:spPr>
        <p:txBody>
          <a:bodyPr wrap="none" rtlCol="0">
            <a:spAutoFit/>
          </a:bodyPr>
          <a:lstStyle/>
          <a:p>
            <a:r>
              <a:rPr lang="en-US" altLang="zh-CN" sz="2400" dirty="0" smtClean="0">
                <a:solidFill>
                  <a:srgbClr val="00B050"/>
                </a:solidFill>
                <a:latin typeface="Arial" panose="020B0604020202020204" pitchFamily="34" charset="0"/>
                <a:cs typeface="Arial" panose="020B0604020202020204" pitchFamily="34" charset="0"/>
              </a:rPr>
              <a:t>Negative</a:t>
            </a:r>
            <a:endParaRPr lang="zh-CN" altLang="en-US" sz="2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462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2"/>
                                        </p:tgtEl>
                                      </p:cBhvr>
                                    </p:animEffect>
                                    <p:set>
                                      <p:cBhvr>
                                        <p:cTn id="36" dur="1" fill="hold">
                                          <p:stCondLst>
                                            <p:cond delay="499"/>
                                          </p:stCondLst>
                                        </p:cTn>
                                        <p:tgtEl>
                                          <p:spTgt spid="5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0"/>
                                        </p:tgtEl>
                                      </p:cBhvr>
                                    </p:animEffect>
                                    <p:set>
                                      <p:cBhvr>
                                        <p:cTn id="45" dur="1" fill="hold">
                                          <p:stCondLst>
                                            <p:cond delay="499"/>
                                          </p:stCondLst>
                                        </p:cTn>
                                        <p:tgtEl>
                                          <p:spTgt spid="5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 grpId="0"/>
      <p:bldP spid="38" grpId="0" animBg="1"/>
      <p:bldP spid="38" grpId="1" animBg="1"/>
      <p:bldP spid="41" grpId="0" animBg="1"/>
      <p:bldP spid="41" grpId="1" animBg="1"/>
      <p:bldP spid="50" grpId="0" animBg="1"/>
      <p:bldP spid="50" grpId="1" animBg="1"/>
      <p:bldP spid="52" grpId="0" animBg="1"/>
      <p:bldP spid="52" grpId="1" animBg="1"/>
      <p:bldP spid="54" grpId="0"/>
      <p:bldP spid="56" grpId="0" animBg="1"/>
      <p:bldP spid="57" grpId="0" animBg="1"/>
      <p:bldP spid="58" grpId="0" animBg="1"/>
      <p:bldP spid="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898213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Two-stage tracking-by-detection framework</a:t>
            </a:r>
            <a:endParaRPr lang="zh-CN" altLang="en-US" sz="3600" dirty="0">
              <a:latin typeface="Arial" panose="020B0604020202020204" pitchFamily="34" charset="0"/>
              <a:cs typeface="Arial" panose="020B0604020202020204" pitchFamily="34" charset="0"/>
            </a:endParaRPr>
          </a:p>
        </p:txBody>
      </p:sp>
      <p:cxnSp>
        <p:nvCxnSpPr>
          <p:cNvPr id="7" name="直接箭头连接符 6"/>
          <p:cNvCxnSpPr/>
          <p:nvPr/>
        </p:nvCxnSpPr>
        <p:spPr>
          <a:xfrm flipV="1">
            <a:off x="6908791" y="1155800"/>
            <a:ext cx="0" cy="4333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890319" y="5488871"/>
            <a:ext cx="4553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7971817" y="2695038"/>
            <a:ext cx="155686" cy="15568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89525" y="3502198"/>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681133" y="3756958"/>
            <a:ext cx="155686" cy="15568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480241" y="3007058"/>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622241" y="4200168"/>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127503" y="3943573"/>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194516" y="3912644"/>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038830" y="3299560"/>
            <a:ext cx="155686" cy="1556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a:stretch>
            <a:fillRect/>
          </a:stretch>
        </p:blipFill>
        <p:spPr>
          <a:xfrm>
            <a:off x="907914" y="916871"/>
            <a:ext cx="4572000" cy="4572000"/>
          </a:xfrm>
          <a:prstGeom prst="rect">
            <a:avLst/>
          </a:prstGeom>
        </p:spPr>
      </p:pic>
      <p:sp>
        <p:nvSpPr>
          <p:cNvPr id="29" name="矩形 28"/>
          <p:cNvSpPr/>
          <p:nvPr/>
        </p:nvSpPr>
        <p:spPr>
          <a:xfrm>
            <a:off x="2826319" y="2591004"/>
            <a:ext cx="618846" cy="109013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曲线连接符 30"/>
          <p:cNvCxnSpPr>
            <a:endCxn id="13" idx="2"/>
          </p:cNvCxnSpPr>
          <p:nvPr/>
        </p:nvCxnSpPr>
        <p:spPr>
          <a:xfrm flipV="1">
            <a:off x="3135742" y="2772881"/>
            <a:ext cx="4836075" cy="380398"/>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335241" y="4698574"/>
            <a:ext cx="1439959" cy="71893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421794" y="3480017"/>
            <a:ext cx="177867" cy="17786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471652" y="4714108"/>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曲线连接符 36"/>
          <p:cNvCxnSpPr>
            <a:endCxn id="36" idx="1"/>
          </p:cNvCxnSpPr>
          <p:nvPr/>
        </p:nvCxnSpPr>
        <p:spPr>
          <a:xfrm flipV="1">
            <a:off x="4027055" y="4803042"/>
            <a:ext cx="6444597" cy="282722"/>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998456" y="2839666"/>
            <a:ext cx="177867" cy="17786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353812" y="3953878"/>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421794" y="2377609"/>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175945" y="2872969"/>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742040" y="3503273"/>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9664313" y="2907034"/>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0103099" y="3441428"/>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021216" y="4023518"/>
            <a:ext cx="177867" cy="177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7796358" y="2192259"/>
            <a:ext cx="1476218" cy="2194973"/>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314944" y="2055792"/>
            <a:ext cx="1476218" cy="2194973"/>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838507" y="1797062"/>
            <a:ext cx="1904385" cy="2831611"/>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990587" y="2119874"/>
            <a:ext cx="2342308" cy="461665"/>
          </a:xfrm>
          <a:prstGeom prst="rect">
            <a:avLst/>
          </a:prstGeom>
          <a:noFill/>
        </p:spPr>
        <p:txBody>
          <a:bodyPr wrap="none" rtlCol="0">
            <a:spAutoFit/>
          </a:bodyPr>
          <a:lstStyle/>
          <a:p>
            <a:r>
              <a:rPr lang="en-US" altLang="zh-CN" sz="2400" dirty="0" smtClean="0">
                <a:solidFill>
                  <a:srgbClr val="C00000"/>
                </a:solidFill>
                <a:latin typeface="Arial" panose="020B0604020202020204" pitchFamily="34" charset="0"/>
                <a:cs typeface="Arial" panose="020B0604020202020204" pitchFamily="34" charset="0"/>
              </a:rPr>
              <a:t>Positive sample</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64" name="文本框 63"/>
          <p:cNvSpPr txBox="1"/>
          <p:nvPr/>
        </p:nvSpPr>
        <p:spPr>
          <a:xfrm>
            <a:off x="2786972" y="5431994"/>
            <a:ext cx="2480166" cy="461665"/>
          </a:xfrm>
          <a:prstGeom prst="rect">
            <a:avLst/>
          </a:prstGeom>
          <a:noFill/>
        </p:spPr>
        <p:txBody>
          <a:bodyPr wrap="none" rtlCol="0">
            <a:spAutoFit/>
          </a:bodyPr>
          <a:lstStyle/>
          <a:p>
            <a:r>
              <a:rPr lang="en-US" altLang="zh-CN" sz="2400" dirty="0" smtClean="0">
                <a:solidFill>
                  <a:srgbClr val="00B050"/>
                </a:solidFill>
                <a:latin typeface="Arial" panose="020B0604020202020204" pitchFamily="34" charset="0"/>
                <a:cs typeface="Arial" panose="020B0604020202020204" pitchFamily="34" charset="0"/>
              </a:rPr>
              <a:t>Negative sample</a:t>
            </a:r>
            <a:endParaRPr lang="zh-CN" altLang="en-US" sz="2400" dirty="0">
              <a:solidFill>
                <a:srgbClr val="00B050"/>
              </a:solidFill>
              <a:latin typeface="Arial" panose="020B0604020202020204" pitchFamily="34" charset="0"/>
              <a:cs typeface="Arial" panose="020B0604020202020204" pitchFamily="34" charset="0"/>
            </a:endParaRPr>
          </a:p>
        </p:txBody>
      </p:sp>
      <p:sp>
        <p:nvSpPr>
          <p:cNvPr id="65" name="文本框 64"/>
          <p:cNvSpPr txBox="1"/>
          <p:nvPr/>
        </p:nvSpPr>
        <p:spPr>
          <a:xfrm>
            <a:off x="7690054" y="1053927"/>
            <a:ext cx="2342308"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Binary classifier</a:t>
            </a:r>
            <a:endParaRPr lang="zh-CN" altLang="en-US" sz="2400" dirty="0">
              <a:latin typeface="Arial" panose="020B0604020202020204" pitchFamily="34" charset="0"/>
              <a:cs typeface="Arial" panose="020B0604020202020204" pitchFamily="34" charset="0"/>
            </a:endParaRPr>
          </a:p>
        </p:txBody>
      </p:sp>
      <p:sp>
        <p:nvSpPr>
          <p:cNvPr id="38" name="矩形 37"/>
          <p:cNvSpPr/>
          <p:nvPr/>
        </p:nvSpPr>
        <p:spPr>
          <a:xfrm>
            <a:off x="4800324" y="5964515"/>
            <a:ext cx="1834669" cy="646331"/>
          </a:xfrm>
          <a:prstGeom prst="rect">
            <a:avLst/>
          </a:prstGeom>
        </p:spPr>
        <p:txBody>
          <a:bodyPr wrap="none">
            <a:spAutoFit/>
          </a:bodyPr>
          <a:lstStyle/>
          <a:p>
            <a:r>
              <a:rPr lang="en-US" altLang="zh-CN" sz="3600" dirty="0" smtClean="0">
                <a:latin typeface="Arial" panose="020B0604020202020204" pitchFamily="34" charset="0"/>
                <a:cs typeface="Arial" panose="020B0604020202020204" pitchFamily="34" charset="0"/>
              </a:rPr>
              <a:t>Training</a:t>
            </a:r>
            <a:endParaRPr lang="zh-CN" altLang="en-US" sz="3600" dirty="0"/>
          </a:p>
        </p:txBody>
      </p:sp>
    </p:spTree>
    <p:extLst>
      <p:ext uri="{BB962C8B-B14F-4D97-AF65-F5344CB8AC3E}">
        <p14:creationId xmlns:p14="http://schemas.microsoft.com/office/powerpoint/2010/main" val="40621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par>
                                <p:cTn id="99" presetID="10"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childTnLst>
                                </p:cTn>
                              </p:par>
                              <p:par>
                                <p:cTn id="102" presetID="10" presetClass="entr" presetSubtype="0" fill="hold" nodeType="with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fade">
                                      <p:cBhvr>
                                        <p:cTn id="104" dur="500"/>
                                        <p:tgtEl>
                                          <p:spTgt spid="5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9" grpId="0" animBg="1"/>
      <p:bldP spid="33" grpId="0" animBg="1"/>
      <p:bldP spid="34" grpId="0" animBg="1"/>
      <p:bldP spid="36" grpId="0" animBg="1"/>
      <p:bldP spid="42" grpId="0" animBg="1"/>
      <p:bldP spid="43" grpId="0" animBg="1"/>
      <p:bldP spid="44" grpId="0" animBg="1"/>
      <p:bldP spid="45" grpId="0" animBg="1"/>
      <p:bldP spid="46" grpId="0" animBg="1"/>
      <p:bldP spid="47" grpId="0" animBg="1"/>
      <p:bldP spid="48" grpId="0" animBg="1"/>
      <p:bldP spid="49" grpId="0" animBg="1"/>
      <p:bldP spid="63" grpId="0"/>
      <p:bldP spid="64" grpId="0"/>
      <p:bldP spid="65"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382668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Our observations:</a:t>
            </a:r>
            <a:endParaRPr lang="zh-CN" altLang="en-US" sz="36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270607" y="1175488"/>
            <a:ext cx="4572000" cy="4572000"/>
          </a:xfrm>
          <a:prstGeom prst="rect">
            <a:avLst/>
          </a:prstGeom>
        </p:spPr>
      </p:pic>
      <p:sp>
        <p:nvSpPr>
          <p:cNvPr id="12" name="矩形 11"/>
          <p:cNvSpPr/>
          <p:nvPr/>
        </p:nvSpPr>
        <p:spPr>
          <a:xfrm>
            <a:off x="2212096" y="2905037"/>
            <a:ext cx="618846" cy="109013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81374" y="2627951"/>
            <a:ext cx="618846" cy="109013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50465" y="2775732"/>
            <a:ext cx="618846" cy="109013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69311" y="4958862"/>
            <a:ext cx="1439959" cy="71893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5400000">
            <a:off x="3403403" y="2575211"/>
            <a:ext cx="797463" cy="398154"/>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58419" y="1184630"/>
            <a:ext cx="827497" cy="476585"/>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3896832" y="3538277"/>
            <a:ext cx="1034471" cy="71893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697519" y="3506399"/>
            <a:ext cx="1439959" cy="71893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29001" y="1918598"/>
            <a:ext cx="1253941" cy="71893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1414345" y="2273863"/>
            <a:ext cx="802362" cy="4006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5400000">
            <a:off x="2843097" y="3740123"/>
            <a:ext cx="1043858" cy="521173"/>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0061" y="4875437"/>
            <a:ext cx="1325900" cy="66199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982660" y="1523025"/>
            <a:ext cx="6647974" cy="1200329"/>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The positive samples are highly</a:t>
            </a:r>
          </a:p>
          <a:p>
            <a:r>
              <a:rPr lang="en-US" altLang="zh-CN" sz="3600" dirty="0" smtClean="0">
                <a:latin typeface="Arial" panose="020B0604020202020204" pitchFamily="34" charset="0"/>
                <a:cs typeface="Arial" panose="020B0604020202020204" pitchFamily="34" charset="0"/>
              </a:rPr>
              <a:t>spatially overlapped.</a:t>
            </a:r>
            <a:endParaRPr lang="zh-CN" altLang="en-US" sz="3600" dirty="0">
              <a:latin typeface="Arial" panose="020B0604020202020204" pitchFamily="34" charset="0"/>
              <a:cs typeface="Arial" panose="020B0604020202020204" pitchFamily="34" charset="0"/>
            </a:endParaRPr>
          </a:p>
        </p:txBody>
      </p:sp>
      <p:sp>
        <p:nvSpPr>
          <p:cNvPr id="27" name="文本框 26"/>
          <p:cNvSpPr txBox="1"/>
          <p:nvPr/>
        </p:nvSpPr>
        <p:spPr>
          <a:xfrm>
            <a:off x="4982660" y="4062813"/>
            <a:ext cx="7135287" cy="1200329"/>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Class imbalance between positive</a:t>
            </a:r>
          </a:p>
          <a:p>
            <a:r>
              <a:rPr lang="en-US" altLang="zh-CN" sz="3600" dirty="0" smtClean="0">
                <a:latin typeface="Arial" panose="020B0604020202020204" pitchFamily="34" charset="0"/>
                <a:cs typeface="Arial" panose="020B0604020202020204" pitchFamily="34" charset="0"/>
              </a:rPr>
              <a:t>and negative samples.</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3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303159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Our intuitions:</a:t>
            </a:r>
            <a:endParaRPr lang="zh-CN" altLang="en-US" sz="3600" dirty="0">
              <a:latin typeface="Arial" panose="020B0604020202020204" pitchFamily="34" charset="0"/>
              <a:cs typeface="Arial" panose="020B0604020202020204" pitchFamily="34" charset="0"/>
            </a:endParaRPr>
          </a:p>
        </p:txBody>
      </p:sp>
      <p:sp>
        <p:nvSpPr>
          <p:cNvPr id="3" name="文本框 2"/>
          <p:cNvSpPr txBox="1"/>
          <p:nvPr/>
        </p:nvSpPr>
        <p:spPr>
          <a:xfrm>
            <a:off x="364481" y="1772407"/>
            <a:ext cx="11495455"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Diversifying positive samples through adaptive dropout.</a:t>
            </a:r>
            <a:endParaRPr lang="zh-CN" altLang="en-US" sz="3600" dirty="0">
              <a:latin typeface="Arial" panose="020B0604020202020204" pitchFamily="34" charset="0"/>
              <a:cs typeface="Arial" panose="020B0604020202020204" pitchFamily="34" charset="0"/>
            </a:endParaRPr>
          </a:p>
        </p:txBody>
      </p:sp>
      <p:sp>
        <p:nvSpPr>
          <p:cNvPr id="4" name="文本框 3"/>
          <p:cNvSpPr txBox="1"/>
          <p:nvPr/>
        </p:nvSpPr>
        <p:spPr>
          <a:xfrm>
            <a:off x="364481" y="4474043"/>
            <a:ext cx="1039258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Cost sensitive loss for alleviating class imbalance.</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8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3467616"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Review of GAN:</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p:cNvSpPr txBox="1"/>
              <p:nvPr/>
            </p:nvSpPr>
            <p:spPr>
              <a:xfrm>
                <a:off x="1229542" y="1382077"/>
                <a:ext cx="9152708" cy="1329851"/>
              </a:xfrm>
              <a:prstGeom prst="rect">
                <a:avLst/>
              </a:prstGeom>
              <a:noFill/>
            </p:spPr>
            <p:txBody>
              <a:bodyPr wrap="square" lIns="0" tIns="0" rIns="0" bIns="0" rtlCol="0">
                <a:spAutoFit/>
              </a:bodyPr>
              <a:lstStyle/>
              <a:p>
                <a:pPr algn="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ea typeface="Cambria Math" panose="02040503050406030204" pitchFamily="18" charset="0"/>
                        </a:rPr>
                        <m:t>ℒ</m:t>
                      </m:r>
                      <m:r>
                        <a:rPr lang="en-US" altLang="zh-CN" sz="3600" b="0" i="1" smtClean="0">
                          <a:latin typeface="Cambria Math" panose="02040503050406030204" pitchFamily="18" charset="0"/>
                          <a:ea typeface="Cambria Math" panose="02040503050406030204" pitchFamily="18" charset="0"/>
                        </a:rPr>
                        <m:t>=</m:t>
                      </m:r>
                      <m:func>
                        <m:funcPr>
                          <m:ctrlPr>
                            <a:rPr lang="en-US" altLang="zh-CN" sz="3600" b="0" i="1" smtClean="0">
                              <a:latin typeface="Cambria Math" panose="02040503050406030204" pitchFamily="18" charset="0"/>
                              <a:ea typeface="Cambria Math" panose="02040503050406030204" pitchFamily="18" charset="0"/>
                            </a:rPr>
                          </m:ctrlPr>
                        </m:funcPr>
                        <m:fName>
                          <m:limLow>
                            <m:limLowPr>
                              <m:ctrlPr>
                                <a:rPr lang="en-US" altLang="zh-CN" sz="3600" b="0" i="1" smtClean="0">
                                  <a:latin typeface="Cambria Math" panose="02040503050406030204" pitchFamily="18" charset="0"/>
                                  <a:ea typeface="Cambria Math" panose="02040503050406030204" pitchFamily="18" charset="0"/>
                                </a:rPr>
                              </m:ctrlPr>
                            </m:limLowPr>
                            <m:e>
                              <m:r>
                                <m:rPr>
                                  <m:sty m:val="p"/>
                                </m:rPr>
                                <a:rPr lang="en-US" altLang="zh-CN" sz="3600" b="0" i="0" smtClean="0">
                                  <a:latin typeface="Cambria Math" panose="02040503050406030204" pitchFamily="18" charset="0"/>
                                  <a:ea typeface="Cambria Math" panose="02040503050406030204" pitchFamily="18" charset="0"/>
                                </a:rPr>
                                <m:t>min</m:t>
                              </m:r>
                            </m:e>
                            <m:lim>
                              <m:r>
                                <a:rPr lang="en-US" altLang="zh-CN" sz="3600" b="0" i="1" smtClean="0">
                                  <a:latin typeface="Cambria Math" panose="02040503050406030204" pitchFamily="18" charset="0"/>
                                  <a:ea typeface="Cambria Math" panose="02040503050406030204" pitchFamily="18" charset="0"/>
                                </a:rPr>
                                <m:t>𝐺</m:t>
                              </m:r>
                            </m:lim>
                          </m:limLow>
                        </m:fName>
                        <m:e>
                          <m:func>
                            <m:funcPr>
                              <m:ctrlPr>
                                <a:rPr lang="en-US" altLang="zh-CN" sz="3600" b="0" i="1" smtClean="0">
                                  <a:latin typeface="Cambria Math" panose="02040503050406030204" pitchFamily="18" charset="0"/>
                                  <a:ea typeface="Cambria Math" panose="02040503050406030204" pitchFamily="18" charset="0"/>
                                </a:rPr>
                              </m:ctrlPr>
                            </m:funcPr>
                            <m:fName>
                              <m:limLow>
                                <m:limLowPr>
                                  <m:ctrlPr>
                                    <a:rPr lang="en-US" altLang="zh-CN" sz="3600" b="0" i="1" smtClean="0">
                                      <a:latin typeface="Cambria Math" panose="02040503050406030204" pitchFamily="18" charset="0"/>
                                      <a:ea typeface="Cambria Math" panose="02040503050406030204" pitchFamily="18" charset="0"/>
                                    </a:rPr>
                                  </m:ctrlPr>
                                </m:limLowPr>
                                <m:e>
                                  <m:r>
                                    <m:rPr>
                                      <m:sty m:val="p"/>
                                    </m:rPr>
                                    <a:rPr lang="en-US" altLang="zh-CN" sz="3600" b="0" i="0" smtClean="0">
                                      <a:latin typeface="Cambria Math" panose="02040503050406030204" pitchFamily="18" charset="0"/>
                                      <a:ea typeface="Cambria Math" panose="02040503050406030204" pitchFamily="18" charset="0"/>
                                    </a:rPr>
                                    <m:t>max</m:t>
                                  </m:r>
                                </m:e>
                                <m:lim>
                                  <m:r>
                                    <a:rPr lang="en-US" altLang="zh-CN" sz="3600" b="0" i="1" smtClean="0">
                                      <a:latin typeface="Cambria Math" panose="02040503050406030204" pitchFamily="18" charset="0"/>
                                      <a:ea typeface="Cambria Math" panose="02040503050406030204" pitchFamily="18" charset="0"/>
                                    </a:rPr>
                                    <m:t>𝐷</m:t>
                                  </m:r>
                                </m:lim>
                              </m:limLow>
                            </m:fName>
                            <m:e>
                              <m:sSub>
                                <m:sSubPr>
                                  <m:ctrlPr>
                                    <a:rPr lang="en-US" altLang="zh-CN" sz="3600" b="0" i="1" smtClean="0">
                                      <a:latin typeface="Cambria Math" panose="02040503050406030204" pitchFamily="18" charset="0"/>
                                      <a:ea typeface="Cambria Math" panose="02040503050406030204" pitchFamily="18" charset="0"/>
                                    </a:rPr>
                                  </m:ctrlPr>
                                </m:sSubPr>
                                <m:e>
                                  <m:r>
                                    <a:rPr lang="zh-CN" altLang="en-US" sz="3600" b="0" i="1" smtClean="0">
                                      <a:latin typeface="Cambria Math" panose="02040503050406030204" pitchFamily="18" charset="0"/>
                                      <a:ea typeface="Cambria Math" panose="02040503050406030204" pitchFamily="18" charset="0"/>
                                    </a:rPr>
                                    <m:t>𝔼</m:t>
                                  </m:r>
                                </m:e>
                                <m:sub>
                                  <m:r>
                                    <a:rPr lang="en-US" altLang="zh-CN" sz="3600" b="0" i="1" smtClean="0">
                                      <a:latin typeface="Cambria Math" panose="02040503050406030204" pitchFamily="18" charset="0"/>
                                      <a:ea typeface="Cambria Math" panose="02040503050406030204" pitchFamily="18" charset="0"/>
                                    </a:rPr>
                                    <m:t>𝑥</m:t>
                                  </m:r>
                                  <m:r>
                                    <a:rPr lang="en-US" altLang="zh-CN" sz="3600" b="0" i="1" smtClean="0">
                                      <a:latin typeface="Cambria Math" panose="02040503050406030204" pitchFamily="18" charset="0"/>
                                      <a:ea typeface="Cambria Math" panose="02040503050406030204" pitchFamily="18" charset="0"/>
                                    </a:rPr>
                                    <m:t>~</m:t>
                                  </m:r>
                                  <m:sSub>
                                    <m:sSubPr>
                                      <m:ctrlPr>
                                        <a:rPr lang="en-US" altLang="zh-CN" sz="3600" b="0" i="1" smtClean="0">
                                          <a:latin typeface="Cambria Math" panose="02040503050406030204" pitchFamily="18" charset="0"/>
                                          <a:ea typeface="Cambria Math" panose="02040503050406030204" pitchFamily="18" charset="0"/>
                                        </a:rPr>
                                      </m:ctrlPr>
                                    </m:sSubPr>
                                    <m:e>
                                      <m:r>
                                        <a:rPr lang="en-US" altLang="zh-CN" sz="3600" b="0" i="1" smtClean="0">
                                          <a:latin typeface="Cambria Math" panose="02040503050406030204" pitchFamily="18" charset="0"/>
                                          <a:ea typeface="Cambria Math" panose="02040503050406030204" pitchFamily="18" charset="0"/>
                                        </a:rPr>
                                        <m:t>𝑃</m:t>
                                      </m:r>
                                    </m:e>
                                    <m:sub>
                                      <m:r>
                                        <a:rPr lang="en-US" altLang="zh-CN" sz="3600" b="0" i="1" smtClean="0">
                                          <a:latin typeface="Cambria Math" panose="02040503050406030204" pitchFamily="18" charset="0"/>
                                          <a:ea typeface="Cambria Math" panose="02040503050406030204" pitchFamily="18" charset="0"/>
                                        </a:rPr>
                                        <m:t>𝑑𝑎𝑡𝑎</m:t>
                                      </m:r>
                                    </m:sub>
                                  </m:sSub>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𝑥</m:t>
                                  </m:r>
                                  <m:r>
                                    <a:rPr lang="en-US" altLang="zh-CN" sz="3600" b="0" i="1" smtClean="0">
                                      <a:latin typeface="Cambria Math" panose="02040503050406030204" pitchFamily="18" charset="0"/>
                                      <a:ea typeface="Cambria Math" panose="02040503050406030204" pitchFamily="18" charset="0"/>
                                    </a:rPr>
                                    <m:t>)</m:t>
                                  </m:r>
                                </m:sub>
                              </m:sSub>
                            </m:e>
                          </m:func>
                        </m:e>
                      </m:func>
                      <m:d>
                        <m:dPr>
                          <m:begChr m:val="["/>
                          <m:endChr m:val="]"/>
                          <m:ctrlPr>
                            <a:rPr lang="en-US" altLang="zh-CN" sz="3600" b="0" i="1" smtClean="0">
                              <a:latin typeface="Cambria Math" panose="02040503050406030204" pitchFamily="18" charset="0"/>
                              <a:ea typeface="Cambria Math" panose="02040503050406030204" pitchFamily="18" charset="0"/>
                            </a:rPr>
                          </m:ctrlPr>
                        </m:dPr>
                        <m:e>
                          <m:func>
                            <m:funcPr>
                              <m:ctrlPr>
                                <a:rPr lang="en-US" altLang="zh-CN" sz="3600" b="0" i="1" smtClean="0">
                                  <a:latin typeface="Cambria Math" panose="02040503050406030204" pitchFamily="18" charset="0"/>
                                  <a:ea typeface="Cambria Math" panose="02040503050406030204" pitchFamily="18" charset="0"/>
                                </a:rPr>
                              </m:ctrlPr>
                            </m:funcPr>
                            <m:fName>
                              <m:r>
                                <m:rPr>
                                  <m:sty m:val="p"/>
                                </m:rPr>
                                <a:rPr lang="en-US" altLang="zh-CN" sz="3600" b="0" i="0" smtClean="0">
                                  <a:latin typeface="Cambria Math" panose="02040503050406030204" pitchFamily="18" charset="0"/>
                                  <a:ea typeface="Cambria Math" panose="02040503050406030204" pitchFamily="18" charset="0"/>
                                </a:rPr>
                                <m:t>log</m:t>
                              </m:r>
                            </m:fName>
                            <m:e>
                              <m:r>
                                <a:rPr lang="en-US" altLang="zh-CN" sz="3600" b="0" i="1" smtClean="0">
                                  <a:latin typeface="Cambria Math" panose="02040503050406030204" pitchFamily="18" charset="0"/>
                                  <a:ea typeface="Cambria Math" panose="02040503050406030204" pitchFamily="18" charset="0"/>
                                </a:rPr>
                                <m:t>𝐷</m:t>
                              </m:r>
                              <m:d>
                                <m:dPr>
                                  <m:ctrlPr>
                                    <a:rPr lang="en-US" altLang="zh-CN" sz="3600" b="0" i="1" smtClean="0">
                                      <a:latin typeface="Cambria Math" panose="02040503050406030204" pitchFamily="18" charset="0"/>
                                      <a:ea typeface="Cambria Math" panose="02040503050406030204" pitchFamily="18" charset="0"/>
                                    </a:rPr>
                                  </m:ctrlPr>
                                </m:dPr>
                                <m:e>
                                  <m:r>
                                    <a:rPr lang="en-US" altLang="zh-CN" sz="3600" b="0" i="1" smtClean="0">
                                      <a:latin typeface="Cambria Math" panose="02040503050406030204" pitchFamily="18" charset="0"/>
                                      <a:ea typeface="Cambria Math" panose="02040503050406030204" pitchFamily="18" charset="0"/>
                                    </a:rPr>
                                    <m:t>𝑥</m:t>
                                  </m:r>
                                </m:e>
                              </m:d>
                            </m:e>
                          </m:func>
                        </m:e>
                      </m:d>
                    </m:oMath>
                  </m:oMathPara>
                </a14:m>
                <a:endParaRPr lang="en-US" altLang="zh-CN" sz="3600" b="0" i="1" dirty="0" smtClean="0">
                  <a:latin typeface="Cambria Math" panose="02040503050406030204" pitchFamily="18" charset="0"/>
                  <a:ea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ea typeface="Cambria Math" panose="02040503050406030204" pitchFamily="18" charset="0"/>
                        </a:rPr>
                        <m:t>+</m:t>
                      </m:r>
                      <m:sSub>
                        <m:sSubPr>
                          <m:ctrlPr>
                            <a:rPr lang="en-US" altLang="zh-CN" sz="3600" b="0" i="1" smtClean="0">
                              <a:latin typeface="Cambria Math" panose="02040503050406030204" pitchFamily="18" charset="0"/>
                              <a:ea typeface="Cambria Math" panose="02040503050406030204" pitchFamily="18" charset="0"/>
                            </a:rPr>
                          </m:ctrlPr>
                        </m:sSubPr>
                        <m:e>
                          <m:r>
                            <a:rPr lang="zh-CN" altLang="en-US" sz="3600" b="0" i="1" smtClean="0">
                              <a:latin typeface="Cambria Math" panose="02040503050406030204" pitchFamily="18" charset="0"/>
                              <a:ea typeface="Cambria Math" panose="02040503050406030204" pitchFamily="18" charset="0"/>
                            </a:rPr>
                            <m:t>𝔼</m:t>
                          </m:r>
                        </m:e>
                        <m:sub>
                          <m:r>
                            <a:rPr lang="en-US" altLang="zh-CN" sz="3600" b="0" i="1" smtClean="0">
                              <a:latin typeface="Cambria Math" panose="02040503050406030204" pitchFamily="18" charset="0"/>
                              <a:ea typeface="Cambria Math" panose="02040503050406030204" pitchFamily="18" charset="0"/>
                            </a:rPr>
                            <m:t>𝑧</m:t>
                          </m:r>
                          <m:r>
                            <a:rPr lang="en-US" altLang="zh-CN" sz="3600" b="0" i="1" smtClean="0">
                              <a:latin typeface="Cambria Math" panose="02040503050406030204" pitchFamily="18" charset="0"/>
                              <a:ea typeface="Cambria Math" panose="02040503050406030204" pitchFamily="18" charset="0"/>
                            </a:rPr>
                            <m:t>~</m:t>
                          </m:r>
                          <m:sSub>
                            <m:sSubPr>
                              <m:ctrlPr>
                                <a:rPr lang="en-US" altLang="zh-CN" sz="3600" b="0" i="1" smtClean="0">
                                  <a:latin typeface="Cambria Math" panose="02040503050406030204" pitchFamily="18" charset="0"/>
                                  <a:ea typeface="Cambria Math" panose="02040503050406030204" pitchFamily="18" charset="0"/>
                                </a:rPr>
                              </m:ctrlPr>
                            </m:sSubPr>
                            <m:e>
                              <m:r>
                                <a:rPr lang="en-US" altLang="zh-CN" sz="3600" b="0" i="1" smtClean="0">
                                  <a:latin typeface="Cambria Math" panose="02040503050406030204" pitchFamily="18" charset="0"/>
                                  <a:ea typeface="Cambria Math" panose="02040503050406030204" pitchFamily="18" charset="0"/>
                                </a:rPr>
                                <m:t>𝑃</m:t>
                              </m:r>
                            </m:e>
                            <m:sub>
                              <m:r>
                                <a:rPr lang="en-US" altLang="zh-CN" sz="3600" b="0" i="1" smtClean="0">
                                  <a:latin typeface="Cambria Math" panose="02040503050406030204" pitchFamily="18" charset="0"/>
                                  <a:ea typeface="Cambria Math" panose="02040503050406030204" pitchFamily="18" charset="0"/>
                                </a:rPr>
                                <m:t>𝑛𝑜𝑖𝑠𝑒</m:t>
                              </m:r>
                            </m:sub>
                          </m:sSub>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𝑧</m:t>
                          </m:r>
                          <m:r>
                            <a:rPr lang="en-US" altLang="zh-CN" sz="3600" b="0" i="1" smtClean="0">
                              <a:latin typeface="Cambria Math" panose="02040503050406030204" pitchFamily="18" charset="0"/>
                              <a:ea typeface="Cambria Math" panose="02040503050406030204" pitchFamily="18" charset="0"/>
                            </a:rPr>
                            <m:t>)</m:t>
                          </m:r>
                        </m:sub>
                      </m:sSub>
                      <m:r>
                        <a:rPr lang="en-US" altLang="zh-CN" sz="3600" b="0" i="1" smtClean="0">
                          <a:latin typeface="Cambria Math" panose="02040503050406030204" pitchFamily="18" charset="0"/>
                          <a:ea typeface="Cambria Math" panose="02040503050406030204" pitchFamily="18" charset="0"/>
                        </a:rPr>
                        <m:t>[</m:t>
                      </m:r>
                      <m:r>
                        <m:rPr>
                          <m:sty m:val="p"/>
                        </m:rPr>
                        <a:rPr lang="en-US" altLang="zh-CN" sz="3600" b="0" i="0" smtClean="0">
                          <a:latin typeface="Cambria Math" panose="02040503050406030204" pitchFamily="18" charset="0"/>
                          <a:ea typeface="Cambria Math" panose="02040503050406030204" pitchFamily="18" charset="0"/>
                        </a:rPr>
                        <m:t>log</m:t>
                      </m:r>
                      <m:r>
                        <a:rPr lang="en-US" altLang="zh-CN" sz="3600" b="0" i="1" smtClean="0">
                          <a:latin typeface="Cambria Math" panose="02040503050406030204" pitchFamily="18" charset="0"/>
                          <a:ea typeface="Cambria Math" panose="02040503050406030204" pitchFamily="18" charset="0"/>
                        </a:rPr>
                        <m:t>⁡(1−</m:t>
                      </m:r>
                      <m:r>
                        <a:rPr lang="en-US" altLang="zh-CN" sz="3600" b="0" i="1" smtClean="0">
                          <a:latin typeface="Cambria Math" panose="02040503050406030204" pitchFamily="18" charset="0"/>
                          <a:ea typeface="Cambria Math" panose="02040503050406030204" pitchFamily="18" charset="0"/>
                        </a:rPr>
                        <m:t>𝐷</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𝐺</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𝑧</m:t>
                      </m:r>
                      <m:r>
                        <a:rPr lang="en-US" altLang="zh-CN" sz="3600" b="0" i="1" smtClean="0">
                          <a:latin typeface="Cambria Math" panose="02040503050406030204" pitchFamily="18" charset="0"/>
                          <a:ea typeface="Cambria Math" panose="02040503050406030204" pitchFamily="18" charset="0"/>
                        </a:rPr>
                        <m:t>)))]</m:t>
                      </m:r>
                    </m:oMath>
                  </m:oMathPara>
                </a14:m>
                <a:endParaRPr lang="zh-CN" altLang="en-US" sz="36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229542" y="1382077"/>
                <a:ext cx="9152708" cy="132985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085975" y="3413445"/>
                <a:ext cx="3208571" cy="461665"/>
              </a:xfrm>
              <a:prstGeom prst="rect">
                <a:avLst/>
              </a:prstGeom>
              <a:noFill/>
            </p:spPr>
            <p:txBody>
              <a:bodyPr wrap="none" rtlCol="0">
                <a:spAutoFit/>
              </a:bodyPr>
              <a:lstStyle/>
              <a:p>
                <a14:m>
                  <m:oMath xmlns:m="http://schemas.openxmlformats.org/officeDocument/2006/math">
                    <m:r>
                      <a:rPr lang="en-US" altLang="zh-CN" sz="2400" i="1" smtClean="0">
                        <a:latin typeface="Cambria Math" panose="02040503050406030204" pitchFamily="18" charset="0"/>
                        <a:ea typeface="Cambria Math" panose="02040503050406030204" pitchFamily="18" charset="0"/>
                      </a:rPr>
                      <m:t>𝐺</m:t>
                    </m:r>
                  </m:oMath>
                </a14:m>
                <a:r>
                  <a:rPr lang="zh-CN" altLang="en-US" sz="2400" dirty="0" smtClean="0"/>
                  <a:t> </a:t>
                </a:r>
                <a:r>
                  <a:rPr lang="en-US" altLang="zh-CN" sz="2400" dirty="0" smtClean="0"/>
                  <a:t>takes a noise vector </a:t>
                </a:r>
                <a14:m>
                  <m:oMath xmlns:m="http://schemas.openxmlformats.org/officeDocument/2006/math">
                    <m:r>
                      <a:rPr lang="en-US" altLang="zh-CN" sz="2400" i="1">
                        <a:latin typeface="Cambria Math" panose="02040503050406030204" pitchFamily="18" charset="0"/>
                        <a:ea typeface="Cambria Math" panose="02040503050406030204" pitchFamily="18" charset="0"/>
                      </a:rPr>
                      <m:t>𝑧</m:t>
                    </m:r>
                  </m:oMath>
                </a14:m>
                <a:r>
                  <a:rPr lang="en-US" altLang="zh-CN" sz="2400" dirty="0" smtClean="0"/>
                  <a:t>.</a:t>
                </a:r>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085975" y="3413445"/>
                <a:ext cx="3208571" cy="461665"/>
              </a:xfrm>
              <a:prstGeom prst="rect">
                <a:avLst/>
              </a:prstGeom>
              <a:blipFill>
                <a:blip r:embed="rId4"/>
                <a:stretch>
                  <a:fillRect l="-380" t="-10526" r="-2467"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085975" y="4063377"/>
                <a:ext cx="5292667"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𝐷</m:t>
                    </m:r>
                  </m:oMath>
                </a14:m>
                <a:r>
                  <a:rPr lang="zh-CN" altLang="en-US" sz="2400" dirty="0" smtClean="0"/>
                  <a:t> </a:t>
                </a:r>
                <a:r>
                  <a:rPr lang="en-US" altLang="zh-CN" sz="2400" dirty="0" smtClean="0"/>
                  <a:t>differenciates </a:t>
                </a:r>
                <a14:m>
                  <m:oMath xmlns:m="http://schemas.openxmlformats.org/officeDocument/2006/math">
                    <m:r>
                      <m:rPr>
                        <m:sty m:val="p"/>
                      </m:rPr>
                      <a:rPr lang="en-US" altLang="zh-CN" sz="2400" b="0" i="0" smtClean="0">
                        <a:latin typeface="Cambria Math" panose="02040503050406030204" pitchFamily="18" charset="0"/>
                        <a:ea typeface="Cambria Math" panose="02040503050406030204" pitchFamily="18" charset="0"/>
                      </a:rPr>
                      <m:t>G</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𝑧</m:t>
                    </m:r>
                    <m:r>
                      <a:rPr lang="en-US" altLang="zh-CN" sz="2400" b="0" i="1" smtClean="0">
                        <a:latin typeface="Cambria Math" panose="02040503050406030204" pitchFamily="18" charset="0"/>
                        <a:ea typeface="Cambria Math" panose="02040503050406030204" pitchFamily="18" charset="0"/>
                      </a:rPr>
                      <m:t>)</m:t>
                    </m:r>
                  </m:oMath>
                </a14:m>
                <a:r>
                  <a:rPr lang="zh-CN" altLang="en-US" sz="2400" dirty="0" smtClean="0"/>
                  <a:t> </a:t>
                </a:r>
                <a:r>
                  <a:rPr lang="en-US" altLang="zh-CN" sz="2400" dirty="0" smtClean="0"/>
                  <a:t>and a real image </a:t>
                </a:r>
                <a14:m>
                  <m:oMath xmlns:m="http://schemas.openxmlformats.org/officeDocument/2006/math">
                    <m:r>
                      <a:rPr lang="en-US" altLang="zh-CN" sz="2400" i="1">
                        <a:latin typeface="Cambria Math" panose="02040503050406030204" pitchFamily="18" charset="0"/>
                        <a:ea typeface="Cambria Math" panose="02040503050406030204" pitchFamily="18" charset="0"/>
                      </a:rPr>
                      <m:t>𝑥</m:t>
                    </m:r>
                  </m:oMath>
                </a14:m>
                <a:r>
                  <a:rPr lang="en-US" altLang="zh-CN" sz="2400" dirty="0" smtClean="0"/>
                  <a:t>.</a:t>
                </a:r>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085975" y="4063377"/>
                <a:ext cx="5292667" cy="461665"/>
              </a:xfrm>
              <a:prstGeom prst="rect">
                <a:avLst/>
              </a:prstGeom>
              <a:blipFill>
                <a:blip r:embed="rId5"/>
                <a:stretch>
                  <a:fillRect l="-230" t="-10667" r="-922"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085975" y="4700955"/>
                <a:ext cx="8081508"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𝐺</m:t>
                    </m:r>
                  </m:oMath>
                </a14:m>
                <a:r>
                  <a:rPr lang="zh-CN" altLang="en-US" sz="2400" dirty="0" smtClean="0"/>
                  <a:t> </a:t>
                </a:r>
                <a:r>
                  <a:rPr lang="en-US" altLang="zh-CN" sz="2400" dirty="0" smtClean="0"/>
                  <a:t>is learned to maximize the probability of </a:t>
                </a:r>
                <a14:m>
                  <m:oMath xmlns:m="http://schemas.openxmlformats.org/officeDocument/2006/math">
                    <m:r>
                      <a:rPr lang="en-US" altLang="zh-CN" sz="2400" i="1">
                        <a:latin typeface="Cambria Math" panose="02040503050406030204" pitchFamily="18" charset="0"/>
                        <a:ea typeface="Cambria Math" panose="02040503050406030204" pitchFamily="18" charset="0"/>
                      </a:rPr>
                      <m:t>𝐷</m:t>
                    </m:r>
                  </m:oMath>
                </a14:m>
                <a:r>
                  <a:rPr lang="en-US" altLang="zh-CN" sz="2400" dirty="0" smtClean="0"/>
                  <a:t> making a mistake.</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085975" y="4700955"/>
                <a:ext cx="8081508" cy="461665"/>
              </a:xfrm>
              <a:prstGeom prst="rect">
                <a:avLst/>
              </a:prstGeom>
              <a:blipFill>
                <a:blip r:embed="rId6"/>
                <a:stretch>
                  <a:fillRect l="-151" t="-10526" r="-2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085975" y="5378430"/>
                <a:ext cx="4939109"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𝐺</m:t>
                    </m:r>
                  </m:oMath>
                </a14:m>
                <a:r>
                  <a:rPr lang="zh-CN" altLang="en-US" sz="2400" dirty="0" smtClean="0"/>
                  <a:t> </a:t>
                </a:r>
                <a:r>
                  <a:rPr lang="en-US" altLang="zh-CN" sz="2400" dirty="0" smtClean="0"/>
                  <a:t>and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𝐷</m:t>
                    </m:r>
                  </m:oMath>
                </a14:m>
                <a:r>
                  <a:rPr lang="zh-CN" altLang="en-US" sz="2400" dirty="0" smtClean="0"/>
                  <a:t> </a:t>
                </a:r>
                <a:r>
                  <a:rPr lang="en-US" altLang="zh-CN" sz="2400" dirty="0" smtClean="0"/>
                  <a:t>are trained in every iteration.</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085975" y="5378430"/>
                <a:ext cx="4939109" cy="461665"/>
              </a:xfrm>
              <a:prstGeom prst="rect">
                <a:avLst/>
              </a:prstGeom>
              <a:blipFill>
                <a:blip r:embed="rId7"/>
                <a:stretch>
                  <a:fillRect l="-247" t="-10526" r="-988"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627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75" y="-4"/>
            <a:ext cx="3826689"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Our observations:</a:t>
            </a:r>
            <a:endParaRPr lang="zh-CN" altLang="en-US" sz="3600" dirty="0">
              <a:latin typeface="Arial" panose="020B0604020202020204" pitchFamily="34" charset="0"/>
              <a:cs typeface="Arial" panose="020B0604020202020204" pitchFamily="34" charset="0"/>
            </a:endParaRPr>
          </a:p>
        </p:txBody>
      </p:sp>
      <p:sp>
        <p:nvSpPr>
          <p:cNvPr id="3" name="文本框 2"/>
          <p:cNvSpPr txBox="1"/>
          <p:nvPr/>
        </p:nvSpPr>
        <p:spPr>
          <a:xfrm>
            <a:off x="314556" y="1403853"/>
            <a:ext cx="11154657" cy="461665"/>
          </a:xfrm>
          <a:prstGeom prst="rect">
            <a:avLst/>
          </a:prstGeom>
          <a:noFill/>
        </p:spPr>
        <p:txBody>
          <a:bodyPr wrap="none" rtlCol="0">
            <a:spAutoFit/>
          </a:bodyPr>
          <a:lstStyle/>
          <a:p>
            <a:r>
              <a:rPr lang="en-US" altLang="zh-CN" sz="2400" dirty="0" smtClean="0">
                <a:latin typeface="Arial" panose="020B0604020202020204" pitchFamily="34" charset="0"/>
                <a:cs typeface="Arial" panose="020B0604020202020204" pitchFamily="34" charset="0"/>
              </a:rPr>
              <a:t>A direct applying of GAN into the tracking-by-detection framework is not feasible.</a:t>
            </a:r>
            <a:endParaRPr lang="zh-CN" altLang="en-US" sz="2400" dirty="0">
              <a:latin typeface="Arial" panose="020B0604020202020204" pitchFamily="34" charset="0"/>
              <a:cs typeface="Arial" panose="020B0604020202020204" pitchFamily="34" charset="0"/>
            </a:endParaRPr>
          </a:p>
        </p:txBody>
      </p:sp>
      <p:sp>
        <p:nvSpPr>
          <p:cNvPr id="4" name="矩形 3"/>
          <p:cNvSpPr/>
          <p:nvPr/>
        </p:nvSpPr>
        <p:spPr>
          <a:xfrm>
            <a:off x="314556" y="3050324"/>
            <a:ext cx="10372726" cy="461665"/>
          </a:xfrm>
          <a:prstGeom prst="rect">
            <a:avLst/>
          </a:prstGeom>
        </p:spPr>
        <p:txBody>
          <a:bodyPr wrap="square">
            <a:spAutoFit/>
          </a:bodyPr>
          <a:lstStyle/>
          <a:p>
            <a:r>
              <a:rPr lang="en-US" altLang="zh-CN" sz="2400" dirty="0" smtClean="0"/>
              <a:t>The </a:t>
            </a:r>
            <a:r>
              <a:rPr lang="en-US" altLang="zh-CN" sz="2400" dirty="0"/>
              <a:t>input data </a:t>
            </a:r>
            <a:r>
              <a:rPr lang="en-US" altLang="zh-CN" sz="2400" dirty="0" smtClean="0"/>
              <a:t>are </a:t>
            </a:r>
            <a:r>
              <a:rPr lang="en-US" altLang="zh-CN" sz="2400" dirty="0"/>
              <a:t>usually candidate object proposals rather than random noise. </a:t>
            </a:r>
            <a:endParaRPr lang="zh-CN" altLang="en-US" sz="2400" dirty="0"/>
          </a:p>
        </p:txBody>
      </p:sp>
      <p:sp>
        <p:nvSpPr>
          <p:cNvPr id="5" name="矩形 4"/>
          <p:cNvSpPr/>
          <p:nvPr/>
        </p:nvSpPr>
        <p:spPr>
          <a:xfrm>
            <a:off x="314556" y="4032150"/>
            <a:ext cx="10372726" cy="461665"/>
          </a:xfrm>
          <a:prstGeom prst="rect">
            <a:avLst/>
          </a:prstGeom>
        </p:spPr>
        <p:txBody>
          <a:bodyPr wrap="square">
            <a:spAutoFit/>
          </a:bodyPr>
          <a:lstStyle/>
          <a:p>
            <a:r>
              <a:rPr lang="en-US" altLang="zh-CN" sz="2400" dirty="0" smtClean="0"/>
              <a:t>The classifier training process is supervised instead of unsupervised learning.</a:t>
            </a:r>
            <a:endParaRPr lang="zh-CN" altLang="en-US" sz="2400" dirty="0"/>
          </a:p>
        </p:txBody>
      </p:sp>
      <p:sp>
        <p:nvSpPr>
          <p:cNvPr id="6" name="矩形 5"/>
          <p:cNvSpPr/>
          <p:nvPr/>
        </p:nvSpPr>
        <p:spPr>
          <a:xfrm>
            <a:off x="314556" y="5013976"/>
            <a:ext cx="10048644" cy="461665"/>
          </a:xfrm>
          <a:prstGeom prst="rect">
            <a:avLst/>
          </a:prstGeom>
        </p:spPr>
        <p:txBody>
          <a:bodyPr wrap="square">
            <a:spAutoFit/>
          </a:bodyPr>
          <a:lstStyle/>
          <a:p>
            <a:r>
              <a:rPr lang="en-US" altLang="zh-CN" sz="2400" dirty="0" smtClean="0"/>
              <a:t>We </a:t>
            </a:r>
            <a:r>
              <a:rPr lang="en-US" altLang="zh-CN" sz="2400" dirty="0"/>
              <a:t>expect to use the classifier (i.e., D) for inference rather than </a:t>
            </a:r>
            <a:r>
              <a:rPr lang="en-US" altLang="zh-CN" sz="2400" dirty="0" smtClean="0"/>
              <a:t>the generator G.</a:t>
            </a:r>
            <a:endParaRPr lang="zh-CN" altLang="en-US" sz="2400" dirty="0"/>
          </a:p>
        </p:txBody>
      </p:sp>
    </p:spTree>
    <p:extLst>
      <p:ext uri="{BB962C8B-B14F-4D97-AF65-F5344CB8AC3E}">
        <p14:creationId xmlns:p14="http://schemas.microsoft.com/office/powerpoint/2010/main" val="408210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2711780" y="2059560"/>
            <a:ext cx="4746600" cy="3417120"/>
          </a:xfrm>
          <a:prstGeom prst="roundRect">
            <a:avLst>
              <a:gd name="adj" fmla="val 9093"/>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46" name="Picture 10"/>
          <p:cNvPicPr/>
          <p:nvPr/>
        </p:nvPicPr>
        <p:blipFill>
          <a:blip r:embed="rId3"/>
          <a:stretch/>
        </p:blipFill>
        <p:spPr>
          <a:xfrm>
            <a:off x="136700" y="2291040"/>
            <a:ext cx="1428480" cy="1666440"/>
          </a:xfrm>
          <a:prstGeom prst="rect">
            <a:avLst/>
          </a:prstGeom>
          <a:ln>
            <a:noFill/>
          </a:ln>
        </p:spPr>
      </p:pic>
      <p:sp>
        <p:nvSpPr>
          <p:cNvPr id="47" name="CustomShape 2"/>
          <p:cNvSpPr/>
          <p:nvPr/>
        </p:nvSpPr>
        <p:spPr>
          <a:xfrm>
            <a:off x="594980" y="2415600"/>
            <a:ext cx="541800" cy="1468080"/>
          </a:xfrm>
          <a:prstGeom prst="rect">
            <a:avLst/>
          </a:prstGeom>
          <a:noFill/>
          <a:ln w="31680">
            <a:solidFill>
              <a:srgbClr val="FF0000"/>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8" name="CustomShape 3"/>
          <p:cNvSpPr/>
          <p:nvPr/>
        </p:nvSpPr>
        <p:spPr>
          <a:xfrm rot="5400000">
            <a:off x="4872500" y="3273480"/>
            <a:ext cx="1401120" cy="673200"/>
          </a:xfrm>
          <a:prstGeom prst="parallelogram">
            <a:avLst>
              <a:gd name="adj" fmla="val 31858"/>
            </a:avLst>
          </a:prstGeom>
          <a:blipFill>
            <a:blip r:embed="rId4"/>
            <a:stretch>
              <a:fillRect/>
            </a:stretch>
          </a:blipFill>
          <a:ln>
            <a:solidFill>
              <a:schemeClr val="accent3">
                <a:lumMod val="50000"/>
              </a:schemeClr>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9" name="CustomShape 4"/>
          <p:cNvSpPr/>
          <p:nvPr/>
        </p:nvSpPr>
        <p:spPr>
          <a:xfrm rot="5400000" flipH="1" flipV="1">
            <a:off x="4228100" y="3300480"/>
            <a:ext cx="179280" cy="630000"/>
          </a:xfrm>
          <a:prstGeom prst="cube">
            <a:avLst>
              <a:gd name="adj" fmla="val 36192"/>
            </a:avLst>
          </a:prstGeom>
          <a:solidFill>
            <a:schemeClr val="tx1"/>
          </a:solidFill>
          <a:ln w="2844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0" name="CustomShape 5"/>
          <p:cNvSpPr/>
          <p:nvPr/>
        </p:nvSpPr>
        <p:spPr>
          <a:xfrm flipV="1">
            <a:off x="4632740" y="3016080"/>
            <a:ext cx="939600" cy="6159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51" name="Line 6"/>
          <p:cNvSpPr/>
          <p:nvPr/>
        </p:nvSpPr>
        <p:spPr>
          <a:xfrm>
            <a:off x="5916139" y="3705120"/>
            <a:ext cx="312369" cy="1801"/>
          </a:xfrm>
          <a:prstGeom prst="line">
            <a:avLst/>
          </a:prstGeom>
          <a:ln w="38160">
            <a:solidFill>
              <a:schemeClr val="tx1">
                <a:lumMod val="75000"/>
              </a:schemeClr>
            </a:solidFill>
          </a:ln>
        </p:spPr>
        <p:style>
          <a:lnRef idx="1">
            <a:schemeClr val="accent1"/>
          </a:lnRef>
          <a:fillRef idx="0">
            <a:schemeClr val="accent1"/>
          </a:fillRef>
          <a:effectRef idx="0">
            <a:schemeClr val="accent1"/>
          </a:effectRef>
          <a:fontRef idx="minor"/>
        </p:style>
        <p:txBody>
          <a:bodyPr/>
          <a:lstStyle/>
          <a:p>
            <a:endParaRPr lang="zh-CN" altLang="en-US"/>
          </a:p>
        </p:txBody>
      </p:sp>
      <p:sp>
        <p:nvSpPr>
          <p:cNvPr id="52" name="CustomShape 7"/>
          <p:cNvSpPr/>
          <p:nvPr/>
        </p:nvSpPr>
        <p:spPr>
          <a:xfrm>
            <a:off x="6230060" y="3705480"/>
            <a:ext cx="360" cy="73908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53" name="CustomShape 8"/>
          <p:cNvSpPr/>
          <p:nvPr/>
        </p:nvSpPr>
        <p:spPr>
          <a:xfrm>
            <a:off x="6134660" y="4444920"/>
            <a:ext cx="190800" cy="190800"/>
          </a:xfrm>
          <a:prstGeom prst="ellipse">
            <a:avLst/>
          </a:prstGeom>
          <a:noFill/>
          <a:ln w="38160">
            <a:solidFill>
              <a:schemeClr val="tx1">
                <a:lumMod val="75000"/>
              </a:schemeClr>
            </a:solidFill>
          </a:ln>
        </p:spPr>
        <p:style>
          <a:lnRef idx="2">
            <a:schemeClr val="accent1">
              <a:shade val="50000"/>
            </a:schemeClr>
          </a:lnRef>
          <a:fillRef idx="1">
            <a:schemeClr val="accent1"/>
          </a:fillRef>
          <a:effectRef idx="0">
            <a:schemeClr val="accent1"/>
          </a:effectRef>
          <a:fontRef idx="minor"/>
        </p:style>
        <p:txBody>
          <a:bodyPr/>
          <a:lstStyle/>
          <a:p>
            <a:endParaRPr lang="zh-CN" altLang="en-US">
              <a:solidFill>
                <a:schemeClr val="tx1">
                  <a:lumMod val="75000"/>
                </a:schemeClr>
              </a:solidFill>
            </a:endParaRPr>
          </a:p>
        </p:txBody>
      </p:sp>
      <p:sp>
        <p:nvSpPr>
          <p:cNvPr id="54" name="CustomShape 9"/>
          <p:cNvSpPr/>
          <p:nvPr/>
        </p:nvSpPr>
        <p:spPr>
          <a:xfrm>
            <a:off x="4632740" y="3633120"/>
            <a:ext cx="939600" cy="57024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55" name="CustomShape 10"/>
          <p:cNvSpPr/>
          <p:nvPr/>
        </p:nvSpPr>
        <p:spPr>
          <a:xfrm>
            <a:off x="6028820" y="4349520"/>
            <a:ext cx="402480" cy="369000"/>
          </a:xfrm>
          <a:prstGeom prst="rect">
            <a:avLst/>
          </a:prstGeom>
          <a:noFill/>
          <a:ln w="15840">
            <a:noFill/>
          </a:ln>
        </p:spPr>
        <p:style>
          <a:lnRef idx="0">
            <a:scrgbClr r="0" g="0" b="0"/>
          </a:lnRef>
          <a:fillRef idx="0">
            <a:scrgbClr r="0" g="0" b="0"/>
          </a:fillRef>
          <a:effectRef idx="0">
            <a:scrgbClr r="0" g="0" b="0"/>
          </a:effectRef>
          <a:fontRef idx="minor"/>
        </p:style>
        <p:txBody>
          <a:bodyPr/>
          <a:lstStyle/>
          <a:p>
            <a:endParaRPr lang="zh-CN" altLang="en-US"/>
          </a:p>
        </p:txBody>
      </p:sp>
      <p:sp>
        <p:nvSpPr>
          <p:cNvPr id="57" name="CustomShape 12"/>
          <p:cNvSpPr/>
          <p:nvPr/>
        </p:nvSpPr>
        <p:spPr>
          <a:xfrm>
            <a:off x="2474180" y="4540680"/>
            <a:ext cx="367740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58" name="CustomShape 13"/>
          <p:cNvSpPr/>
          <p:nvPr/>
        </p:nvSpPr>
        <p:spPr>
          <a:xfrm>
            <a:off x="3788540" y="3613320"/>
            <a:ext cx="23904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59" name="CustomShape 14"/>
          <p:cNvSpPr/>
          <p:nvPr/>
        </p:nvSpPr>
        <p:spPr>
          <a:xfrm rot="5400000" flipH="1" flipV="1">
            <a:off x="1490660" y="4168080"/>
            <a:ext cx="1377000" cy="609120"/>
          </a:xfrm>
          <a:prstGeom prst="cube">
            <a:avLst>
              <a:gd name="adj" fmla="val 53812"/>
            </a:avLst>
          </a:prstGeom>
          <a:solidFill>
            <a:schemeClr val="tx1"/>
          </a:solidFill>
          <a:ln w="1908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0" name="CustomShape 15"/>
          <p:cNvSpPr/>
          <p:nvPr/>
        </p:nvSpPr>
        <p:spPr>
          <a:xfrm rot="5400000" flipH="1" flipV="1">
            <a:off x="3375620" y="3301920"/>
            <a:ext cx="179280" cy="630000"/>
          </a:xfrm>
          <a:prstGeom prst="cube">
            <a:avLst>
              <a:gd name="adj" fmla="val 36192"/>
            </a:avLst>
          </a:prstGeom>
          <a:solidFill>
            <a:schemeClr val="tx1"/>
          </a:solidFill>
          <a:ln w="2844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1" name="Line 16"/>
          <p:cNvSpPr/>
          <p:nvPr/>
        </p:nvSpPr>
        <p:spPr>
          <a:xfrm>
            <a:off x="2887460" y="3612600"/>
            <a:ext cx="0" cy="927720"/>
          </a:xfrm>
          <a:prstGeom prst="line">
            <a:avLst/>
          </a:prstGeom>
          <a:ln w="38160">
            <a:solidFill>
              <a:schemeClr val="tx1">
                <a:lumMod val="75000"/>
              </a:schemeClr>
            </a:solidFill>
          </a:ln>
        </p:spPr>
        <p:style>
          <a:lnRef idx="1">
            <a:schemeClr val="accent1"/>
          </a:lnRef>
          <a:fillRef idx="0">
            <a:schemeClr val="accent1"/>
          </a:fillRef>
          <a:effectRef idx="0">
            <a:schemeClr val="accent1"/>
          </a:effectRef>
          <a:fontRef idx="minor"/>
        </p:style>
        <p:txBody>
          <a:bodyPr/>
          <a:lstStyle/>
          <a:p>
            <a:endParaRPr lang="zh-CN" altLang="en-US"/>
          </a:p>
        </p:txBody>
      </p:sp>
      <p:sp>
        <p:nvSpPr>
          <p:cNvPr id="62" name="CustomShape 17"/>
          <p:cNvSpPr/>
          <p:nvPr/>
        </p:nvSpPr>
        <p:spPr>
          <a:xfrm>
            <a:off x="7135100" y="4540680"/>
            <a:ext cx="53568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63" name="CustomShape 18"/>
          <p:cNvSpPr/>
          <p:nvPr/>
        </p:nvSpPr>
        <p:spPr>
          <a:xfrm rot="5400000" flipH="1" flipV="1">
            <a:off x="6253100" y="4169664"/>
            <a:ext cx="1377000" cy="609120"/>
          </a:xfrm>
          <a:prstGeom prst="cube">
            <a:avLst>
              <a:gd name="adj" fmla="val 53812"/>
            </a:avLst>
          </a:prstGeom>
          <a:solidFill>
            <a:schemeClr val="tx1"/>
          </a:solidFill>
          <a:ln w="1908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4" name="CustomShape 19"/>
          <p:cNvSpPr/>
          <p:nvPr/>
        </p:nvSpPr>
        <p:spPr>
          <a:xfrm>
            <a:off x="6325820" y="4542120"/>
            <a:ext cx="50076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65" name="CustomShape 20"/>
          <p:cNvSpPr/>
          <p:nvPr/>
        </p:nvSpPr>
        <p:spPr>
          <a:xfrm rot="5400000" flipH="1" flipV="1">
            <a:off x="7890740" y="4240800"/>
            <a:ext cx="179280" cy="630000"/>
          </a:xfrm>
          <a:prstGeom prst="cube">
            <a:avLst>
              <a:gd name="adj" fmla="val 36192"/>
            </a:avLst>
          </a:prstGeom>
          <a:solidFill>
            <a:schemeClr val="tx1"/>
          </a:solidFill>
          <a:ln w="2844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6" name="CustomShape 21"/>
          <p:cNvSpPr/>
          <p:nvPr/>
        </p:nvSpPr>
        <p:spPr>
          <a:xfrm rot="5400000" flipH="1" flipV="1">
            <a:off x="8778860" y="4249800"/>
            <a:ext cx="179280" cy="630000"/>
          </a:xfrm>
          <a:prstGeom prst="cube">
            <a:avLst>
              <a:gd name="adj" fmla="val 36192"/>
            </a:avLst>
          </a:prstGeom>
          <a:solidFill>
            <a:schemeClr val="tx1"/>
          </a:solidFill>
          <a:ln w="28440">
            <a:solidFill>
              <a:schemeClr val="bg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8" name="CustomShape 23"/>
          <p:cNvSpPr/>
          <p:nvPr/>
        </p:nvSpPr>
        <p:spPr>
          <a:xfrm>
            <a:off x="8313740" y="4547880"/>
            <a:ext cx="23904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69" name="Line 24"/>
          <p:cNvSpPr/>
          <p:nvPr/>
        </p:nvSpPr>
        <p:spPr>
          <a:xfrm flipH="1" flipV="1">
            <a:off x="9183140" y="4565520"/>
            <a:ext cx="206640" cy="3600"/>
          </a:xfrm>
          <a:prstGeom prst="line">
            <a:avLst/>
          </a:prstGeom>
          <a:ln w="38160">
            <a:solidFill>
              <a:schemeClr val="tx1">
                <a:lumMod val="75000"/>
              </a:schemeClr>
            </a:solidFill>
          </a:ln>
        </p:spPr>
        <p:style>
          <a:lnRef idx="1">
            <a:schemeClr val="accent1"/>
          </a:lnRef>
          <a:fillRef idx="0">
            <a:schemeClr val="accent1"/>
          </a:fillRef>
          <a:effectRef idx="0">
            <a:schemeClr val="accent1"/>
          </a:effectRef>
          <a:fontRef idx="minor"/>
        </p:style>
        <p:txBody>
          <a:bodyPr/>
          <a:lstStyle/>
          <a:p>
            <a:endParaRPr lang="zh-CN" altLang="en-US"/>
          </a:p>
        </p:txBody>
      </p:sp>
      <p:sp>
        <p:nvSpPr>
          <p:cNvPr id="70" name="Line 25"/>
          <p:cNvSpPr/>
          <p:nvPr/>
        </p:nvSpPr>
        <p:spPr>
          <a:xfrm flipH="1" flipV="1">
            <a:off x="9378491" y="4075394"/>
            <a:ext cx="11289" cy="934920"/>
          </a:xfrm>
          <a:prstGeom prst="line">
            <a:avLst/>
          </a:prstGeom>
          <a:ln w="38160">
            <a:solidFill>
              <a:schemeClr val="tx1">
                <a:lumMod val="75000"/>
              </a:schemeClr>
            </a:solidFill>
          </a:ln>
        </p:spPr>
        <p:style>
          <a:lnRef idx="1">
            <a:schemeClr val="accent1"/>
          </a:lnRef>
          <a:fillRef idx="0">
            <a:schemeClr val="accent1"/>
          </a:fillRef>
          <a:effectRef idx="0">
            <a:schemeClr val="accent1"/>
          </a:effectRef>
          <a:fontRef idx="minor"/>
        </p:style>
        <p:txBody>
          <a:bodyPr/>
          <a:lstStyle/>
          <a:p>
            <a:endParaRPr lang="zh-CN" altLang="en-US"/>
          </a:p>
        </p:txBody>
      </p:sp>
      <p:sp>
        <p:nvSpPr>
          <p:cNvPr id="71" name="CustomShape 26"/>
          <p:cNvSpPr/>
          <p:nvPr/>
        </p:nvSpPr>
        <p:spPr>
          <a:xfrm>
            <a:off x="9380224" y="4074651"/>
            <a:ext cx="32616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72" name="CustomShape 27"/>
          <p:cNvSpPr/>
          <p:nvPr/>
        </p:nvSpPr>
        <p:spPr>
          <a:xfrm>
            <a:off x="9700820" y="3867840"/>
            <a:ext cx="434520" cy="434520"/>
          </a:xfrm>
          <a:prstGeom prst="ellipse">
            <a:avLst/>
          </a:prstGeom>
          <a:noFill/>
          <a:ln w="38160">
            <a:solidFill>
              <a:schemeClr val="tx1">
                <a:lumMod val="75000"/>
              </a:schemeClr>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73" name="CustomShape 28"/>
          <p:cNvSpPr/>
          <p:nvPr/>
        </p:nvSpPr>
        <p:spPr>
          <a:xfrm>
            <a:off x="9657260" y="3904560"/>
            <a:ext cx="525960" cy="344520"/>
          </a:xfrm>
          <a:prstGeom prst="rect">
            <a:avLst/>
          </a:prstGeom>
          <a:noFill/>
          <a:ln w="15840">
            <a:noFill/>
          </a:ln>
        </p:spPr>
        <p:style>
          <a:lnRef idx="0">
            <a:scrgbClr r="0" g="0" b="0"/>
          </a:lnRef>
          <a:fillRef idx="0">
            <a:scrgbClr r="0" g="0" b="0"/>
          </a:fillRef>
          <a:effectRef idx="0">
            <a:scrgbClr r="0" g="0" b="0"/>
          </a:effectRef>
          <a:fontRef idx="minor"/>
        </p:style>
        <p:txBody>
          <a:bodyPr/>
          <a:lstStyle/>
          <a:p>
            <a:endParaRPr lang="zh-CN" altLang="en-US"/>
          </a:p>
        </p:txBody>
      </p:sp>
      <p:sp>
        <p:nvSpPr>
          <p:cNvPr id="75" name="CustomShape 30"/>
          <p:cNvSpPr/>
          <p:nvPr/>
        </p:nvSpPr>
        <p:spPr>
          <a:xfrm>
            <a:off x="10167250" y="4667049"/>
            <a:ext cx="19306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000" b="1" strike="noStrike" spc="-1" dirty="0">
                <a:uFill>
                  <a:solidFill>
                    <a:srgbClr val="FFFFFF"/>
                  </a:solidFill>
                </a:uFill>
                <a:latin typeface="Calibri"/>
              </a:rPr>
              <a:t>Prediction: </a:t>
            </a:r>
            <a:endParaRPr lang="en-AU" sz="2000" b="1" spc="-1" dirty="0">
              <a:uFill>
                <a:solidFill>
                  <a:srgbClr val="FFFFFF"/>
                </a:solidFill>
              </a:uFill>
              <a:latin typeface="Arial"/>
            </a:endParaRPr>
          </a:p>
          <a:p>
            <a:pPr algn="ctr">
              <a:lnSpc>
                <a:spcPct val="100000"/>
              </a:lnSpc>
            </a:pPr>
            <a:r>
              <a:rPr lang="en-AU" sz="2000" b="1" strike="noStrike" spc="-1" dirty="0">
                <a:uFill>
                  <a:solidFill>
                    <a:srgbClr val="FFFFFF"/>
                  </a:solidFill>
                </a:uFill>
                <a:latin typeface="Calibri"/>
              </a:rPr>
              <a:t>Binary classification</a:t>
            </a:r>
            <a:endParaRPr lang="en-AU" sz="2000" b="1" strike="noStrike" spc="-1" dirty="0">
              <a:uFill>
                <a:solidFill>
                  <a:srgbClr val="FFFFFF"/>
                </a:solidFill>
              </a:uFill>
              <a:latin typeface="Arial"/>
            </a:endParaRPr>
          </a:p>
        </p:txBody>
      </p:sp>
      <p:sp>
        <p:nvSpPr>
          <p:cNvPr id="76" name="CustomShape 31"/>
          <p:cNvSpPr/>
          <p:nvPr/>
        </p:nvSpPr>
        <p:spPr>
          <a:xfrm>
            <a:off x="9965999" y="3743042"/>
            <a:ext cx="2264720" cy="8224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000" b="1" strike="noStrike" spc="-1" dirty="0">
                <a:uFill>
                  <a:solidFill>
                    <a:srgbClr val="FFFFFF"/>
                  </a:solidFill>
                </a:uFill>
                <a:latin typeface="Calibri"/>
              </a:rPr>
              <a:t>Training: </a:t>
            </a:r>
            <a:endParaRPr lang="en-AU" sz="2000" b="1" strike="noStrike" spc="-1" dirty="0">
              <a:uFill>
                <a:solidFill>
                  <a:srgbClr val="FFFFFF"/>
                </a:solidFill>
              </a:uFill>
              <a:latin typeface="Arial"/>
            </a:endParaRPr>
          </a:p>
          <a:p>
            <a:pPr algn="ctr">
              <a:lnSpc>
                <a:spcPct val="100000"/>
              </a:lnSpc>
            </a:pPr>
            <a:r>
              <a:rPr lang="en-AU" sz="2000" b="1" strike="noStrike" spc="-1" dirty="0">
                <a:uFill>
                  <a:solidFill>
                    <a:srgbClr val="FFFFFF"/>
                  </a:solidFill>
                </a:uFill>
                <a:latin typeface="Calibri"/>
              </a:rPr>
              <a:t>Classification loss</a:t>
            </a:r>
            <a:endParaRPr lang="en-AU" sz="2000" b="1" strike="noStrike" spc="-1" dirty="0">
              <a:uFill>
                <a:solidFill>
                  <a:srgbClr val="FFFFFF"/>
                </a:solidFill>
              </a:uFill>
              <a:latin typeface="Arial"/>
            </a:endParaRPr>
          </a:p>
        </p:txBody>
      </p:sp>
      <p:sp>
        <p:nvSpPr>
          <p:cNvPr id="77" name="CustomShape 32"/>
          <p:cNvSpPr/>
          <p:nvPr/>
        </p:nvSpPr>
        <p:spPr>
          <a:xfrm>
            <a:off x="3269780" y="2384022"/>
            <a:ext cx="123408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r>
              <a:rPr lang="en-AU" sz="2400" b="1" strike="noStrike" spc="-1" dirty="0">
                <a:uFill>
                  <a:solidFill>
                    <a:srgbClr val="FFFFFF"/>
                  </a:solidFill>
                </a:uFill>
                <a:latin typeface="Calibri"/>
              </a:rPr>
              <a:t>Fully </a:t>
            </a:r>
            <a:endParaRPr lang="en-AU" sz="2400" b="1" strike="noStrike" spc="-1" dirty="0">
              <a:uFill>
                <a:solidFill>
                  <a:srgbClr val="FFFFFF"/>
                </a:solidFill>
              </a:uFill>
              <a:latin typeface="Arial"/>
            </a:endParaRPr>
          </a:p>
          <a:p>
            <a:pPr algn="ctr"/>
            <a:r>
              <a:rPr lang="en-AU" sz="2400" b="1" strike="noStrike" spc="-1" dirty="0">
                <a:uFill>
                  <a:solidFill>
                    <a:srgbClr val="FFFFFF"/>
                  </a:solidFill>
                </a:uFill>
                <a:latin typeface="Calibri"/>
              </a:rPr>
              <a:t>Connected </a:t>
            </a:r>
            <a:endParaRPr lang="en-AU" sz="2400" b="1" strike="noStrike" spc="-1" dirty="0">
              <a:uFill>
                <a:solidFill>
                  <a:srgbClr val="FFFFFF"/>
                </a:solidFill>
              </a:uFill>
              <a:latin typeface="Arial"/>
            </a:endParaRPr>
          </a:p>
          <a:p>
            <a:pPr algn="ctr"/>
            <a:r>
              <a:rPr lang="en-AU" sz="2400" b="1" strike="noStrike" spc="-1" dirty="0">
                <a:uFill>
                  <a:solidFill>
                    <a:srgbClr val="FFFFFF"/>
                  </a:solidFill>
                </a:uFill>
                <a:latin typeface="Calibri"/>
              </a:rPr>
              <a:t>Layers</a:t>
            </a:r>
            <a:endParaRPr lang="en-AU" sz="2400" b="1" strike="noStrike" spc="-1" dirty="0">
              <a:uFill>
                <a:solidFill>
                  <a:srgbClr val="FFFFFF"/>
                </a:solidFill>
              </a:uFill>
              <a:latin typeface="Arial"/>
            </a:endParaRPr>
          </a:p>
        </p:txBody>
      </p:sp>
      <p:sp>
        <p:nvSpPr>
          <p:cNvPr id="78" name="CustomShape 33"/>
          <p:cNvSpPr/>
          <p:nvPr/>
        </p:nvSpPr>
        <p:spPr>
          <a:xfrm>
            <a:off x="4937300" y="2168949"/>
            <a:ext cx="1130400" cy="56814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uFill>
                  <a:solidFill>
                    <a:srgbClr val="FFFFFF"/>
                  </a:solidFill>
                </a:uFill>
                <a:latin typeface="Calibri"/>
              </a:rPr>
              <a:t>Weight </a:t>
            </a:r>
          </a:p>
          <a:p>
            <a:pPr algn="ctr">
              <a:lnSpc>
                <a:spcPct val="100000"/>
              </a:lnSpc>
            </a:pPr>
            <a:r>
              <a:rPr lang="en-AU" sz="2400" b="1" strike="noStrike" spc="-1" dirty="0">
                <a:uFill>
                  <a:solidFill>
                    <a:srgbClr val="FFFFFF"/>
                  </a:solidFill>
                </a:uFill>
                <a:latin typeface="Calibri"/>
              </a:rPr>
              <a:t>Mask</a:t>
            </a:r>
            <a:endParaRPr lang="en-AU" sz="2400" b="1" strike="noStrike" spc="-1" dirty="0">
              <a:uFill>
                <a:solidFill>
                  <a:srgbClr val="FFFFFF"/>
                </a:solidFill>
              </a:uFill>
              <a:latin typeface="Arial"/>
            </a:endParaRPr>
          </a:p>
        </p:txBody>
      </p:sp>
      <p:sp>
        <p:nvSpPr>
          <p:cNvPr id="79" name="Line 34"/>
          <p:cNvSpPr/>
          <p:nvPr/>
        </p:nvSpPr>
        <p:spPr>
          <a:xfrm flipV="1">
            <a:off x="9918260" y="3385440"/>
            <a:ext cx="360" cy="482400"/>
          </a:xfrm>
          <a:prstGeom prst="line">
            <a:avLst/>
          </a:prstGeom>
          <a:ln w="38160">
            <a:solidFill>
              <a:schemeClr val="tx1">
                <a:lumMod val="75000"/>
              </a:schemeClr>
            </a:solidFill>
            <a:custDash>
              <a:ds d="300000" sp="100000"/>
            </a:cust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80" name="CustomShape 35"/>
          <p:cNvSpPr/>
          <p:nvPr/>
        </p:nvSpPr>
        <p:spPr>
          <a:xfrm flipH="1">
            <a:off x="5908940" y="3385800"/>
            <a:ext cx="4028760" cy="360"/>
          </a:xfrm>
          <a:custGeom>
            <a:avLst/>
            <a:gdLst/>
            <a:ahLst/>
            <a:cxnLst/>
            <a:rect l="l" t="t" r="r" b="b"/>
            <a:pathLst>
              <a:path w="21600" h="21600">
                <a:moveTo>
                  <a:pt x="0" y="0"/>
                </a:moveTo>
                <a:lnTo>
                  <a:pt x="21600" y="21600"/>
                </a:lnTo>
              </a:path>
            </a:pathLst>
          </a:custGeom>
          <a:noFill/>
          <a:ln w="38160">
            <a:solidFill>
              <a:schemeClr val="tx1">
                <a:lumMod val="75000"/>
              </a:schemeClr>
            </a:solidFill>
            <a:custDash>
              <a:ds d="300000" sp="100000"/>
            </a:custDash>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81" name="CustomShape 36"/>
          <p:cNvSpPr/>
          <p:nvPr/>
        </p:nvSpPr>
        <p:spPr>
          <a:xfrm>
            <a:off x="5706620" y="4603804"/>
            <a:ext cx="953640" cy="59480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000" b="1" strike="noStrike" spc="-1" dirty="0" smtClean="0">
                <a:uFill>
                  <a:solidFill>
                    <a:srgbClr val="FFFFFF"/>
                  </a:solidFill>
                </a:uFill>
                <a:latin typeface="Calibri"/>
              </a:rPr>
              <a:t>Adaptive</a:t>
            </a:r>
          </a:p>
          <a:p>
            <a:pPr algn="ctr">
              <a:lnSpc>
                <a:spcPct val="100000"/>
              </a:lnSpc>
            </a:pPr>
            <a:r>
              <a:rPr lang="en-AU" sz="2000" b="1" spc="-1" dirty="0" smtClean="0">
                <a:uFill>
                  <a:solidFill>
                    <a:srgbClr val="FFFFFF"/>
                  </a:solidFill>
                </a:uFill>
                <a:latin typeface="Calibri"/>
              </a:rPr>
              <a:t>Dropout</a:t>
            </a:r>
            <a:endParaRPr lang="en-AU" sz="2000" b="1" strike="noStrike" spc="-1" dirty="0">
              <a:uFill>
                <a:solidFill>
                  <a:srgbClr val="FFFFFF"/>
                </a:solidFill>
              </a:uFill>
              <a:latin typeface="Arial"/>
            </a:endParaRPr>
          </a:p>
        </p:txBody>
      </p:sp>
      <p:sp>
        <p:nvSpPr>
          <p:cNvPr id="82" name="CustomShape 37"/>
          <p:cNvSpPr/>
          <p:nvPr/>
        </p:nvSpPr>
        <p:spPr>
          <a:xfrm>
            <a:off x="9823773" y="4893464"/>
            <a:ext cx="219284" cy="96434"/>
          </a:xfrm>
          <a:prstGeom prst="rect">
            <a:avLst/>
          </a:prstGeom>
          <a:solidFill>
            <a:schemeClr val="tx1">
              <a:lumMod val="65000"/>
            </a:schemeClr>
          </a:solidFill>
          <a:ln w="25560">
            <a:solidFill>
              <a:schemeClr val="tx1"/>
            </a:solidFill>
          </a:ln>
        </p:spPr>
        <p:style>
          <a:lnRef idx="2">
            <a:schemeClr val="accent1">
              <a:shade val="50000"/>
            </a:schemeClr>
          </a:lnRef>
          <a:fillRef idx="1">
            <a:schemeClr val="accent1"/>
          </a:fillRef>
          <a:effectRef idx="0">
            <a:schemeClr val="accent1"/>
          </a:effectRef>
          <a:fontRef idx="minor"/>
        </p:style>
        <p:txBody>
          <a:bodyPr/>
          <a:lstStyle/>
          <a:p>
            <a:pPr algn="ctr"/>
            <a:endParaRPr lang="en-US" dirty="0"/>
          </a:p>
        </p:txBody>
      </p:sp>
      <p:sp>
        <p:nvSpPr>
          <p:cNvPr id="83" name="CustomShape 38"/>
          <p:cNvSpPr/>
          <p:nvPr/>
        </p:nvSpPr>
        <p:spPr>
          <a:xfrm>
            <a:off x="9825154" y="4990235"/>
            <a:ext cx="217902" cy="88136"/>
          </a:xfrm>
          <a:prstGeom prst="rect">
            <a:avLst/>
          </a:prstGeom>
          <a:solidFill>
            <a:schemeClr val="bg1"/>
          </a:solidFill>
          <a:ln w="25560">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7" name="CustomShape 42"/>
          <p:cNvSpPr/>
          <p:nvPr/>
        </p:nvSpPr>
        <p:spPr>
          <a:xfrm>
            <a:off x="7726636" y="2613512"/>
            <a:ext cx="17859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uFill>
                  <a:solidFill>
                    <a:srgbClr val="FFFFFF"/>
                  </a:solidFill>
                </a:uFill>
                <a:latin typeface="Calibri"/>
              </a:rPr>
              <a:t>Mask generation </a:t>
            </a:r>
            <a:endParaRPr lang="en-AU" sz="2400" b="1" strike="noStrike" spc="-1" dirty="0">
              <a:uFill>
                <a:solidFill>
                  <a:srgbClr val="FFFFFF"/>
                </a:solidFill>
              </a:uFill>
              <a:latin typeface="Arial"/>
            </a:endParaRPr>
          </a:p>
          <a:p>
            <a:pPr algn="ctr">
              <a:lnSpc>
                <a:spcPct val="100000"/>
              </a:lnSpc>
            </a:pPr>
            <a:r>
              <a:rPr lang="en-AU" sz="2400" b="1" strike="noStrike" spc="-1" dirty="0">
                <a:uFill>
                  <a:solidFill>
                    <a:srgbClr val="FFFFFF"/>
                  </a:solidFill>
                </a:uFill>
                <a:latin typeface="Calibri"/>
              </a:rPr>
              <a:t>from loss</a:t>
            </a:r>
            <a:endParaRPr lang="en-AU" sz="2400" b="1" strike="noStrike" spc="-1" dirty="0">
              <a:uFill>
                <a:solidFill>
                  <a:srgbClr val="FFFFFF"/>
                </a:solidFill>
              </a:uFill>
              <a:latin typeface="Arial"/>
            </a:endParaRPr>
          </a:p>
        </p:txBody>
      </p:sp>
      <p:sp>
        <p:nvSpPr>
          <p:cNvPr id="88" name="CustomShape 43"/>
          <p:cNvSpPr/>
          <p:nvPr/>
        </p:nvSpPr>
        <p:spPr>
          <a:xfrm>
            <a:off x="7772300" y="3525020"/>
            <a:ext cx="123408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000" b="1" strike="noStrike" spc="-1" dirty="0">
                <a:uFill>
                  <a:solidFill>
                    <a:srgbClr val="FFFFFF"/>
                  </a:solidFill>
                </a:uFill>
                <a:latin typeface="Calibri"/>
              </a:rPr>
              <a:t>Fully </a:t>
            </a:r>
            <a:endParaRPr lang="en-AU" sz="2000" b="1" strike="noStrike" spc="-1" dirty="0">
              <a:uFill>
                <a:solidFill>
                  <a:srgbClr val="FFFFFF"/>
                </a:solidFill>
              </a:uFill>
              <a:latin typeface="Arial"/>
            </a:endParaRPr>
          </a:p>
          <a:p>
            <a:pPr algn="ctr">
              <a:lnSpc>
                <a:spcPct val="100000"/>
              </a:lnSpc>
            </a:pPr>
            <a:r>
              <a:rPr lang="en-AU" sz="2000" b="1" strike="noStrike" spc="-1" dirty="0">
                <a:uFill>
                  <a:solidFill>
                    <a:srgbClr val="FFFFFF"/>
                  </a:solidFill>
                </a:uFill>
                <a:latin typeface="Calibri"/>
              </a:rPr>
              <a:t>Connected </a:t>
            </a:r>
            <a:endParaRPr lang="en-AU" sz="2000" b="1" strike="noStrike" spc="-1" dirty="0">
              <a:uFill>
                <a:solidFill>
                  <a:srgbClr val="FFFFFF"/>
                </a:solidFill>
              </a:uFill>
              <a:latin typeface="Arial"/>
            </a:endParaRPr>
          </a:p>
          <a:p>
            <a:pPr algn="ctr">
              <a:lnSpc>
                <a:spcPct val="100000"/>
              </a:lnSpc>
            </a:pPr>
            <a:r>
              <a:rPr lang="en-AU" sz="2000" b="1" strike="noStrike" spc="-1" dirty="0">
                <a:uFill>
                  <a:solidFill>
                    <a:srgbClr val="FFFFFF"/>
                  </a:solidFill>
                </a:uFill>
                <a:latin typeface="Calibri"/>
              </a:rPr>
              <a:t>Layers</a:t>
            </a:r>
            <a:endParaRPr lang="en-AU" sz="2000" b="1" strike="noStrike" spc="-1" dirty="0">
              <a:uFill>
                <a:solidFill>
                  <a:srgbClr val="FFFFFF"/>
                </a:solidFill>
              </a:uFill>
              <a:latin typeface="Arial"/>
            </a:endParaRPr>
          </a:p>
        </p:txBody>
      </p:sp>
      <p:sp>
        <p:nvSpPr>
          <p:cNvPr id="89" name="CustomShape 44"/>
          <p:cNvSpPr/>
          <p:nvPr/>
        </p:nvSpPr>
        <p:spPr>
          <a:xfrm flipH="1">
            <a:off x="847700" y="3958200"/>
            <a:ext cx="2520" cy="27288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90" name="CustomShape 45"/>
          <p:cNvSpPr/>
          <p:nvPr/>
        </p:nvSpPr>
        <p:spPr>
          <a:xfrm>
            <a:off x="344060" y="4229640"/>
            <a:ext cx="992880" cy="805674"/>
          </a:xfrm>
          <a:prstGeom prst="rect">
            <a:avLst/>
          </a:prstGeom>
          <a:noFill/>
          <a:ln w="25560">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91" name="CustomShape 46"/>
          <p:cNvSpPr/>
          <p:nvPr/>
        </p:nvSpPr>
        <p:spPr>
          <a:xfrm>
            <a:off x="374817" y="4193280"/>
            <a:ext cx="965160" cy="9678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uFill>
                  <a:solidFill>
                    <a:srgbClr val="FFFFFF"/>
                  </a:solidFill>
                </a:uFill>
                <a:latin typeface="Calibri"/>
              </a:rPr>
              <a:t>Conv </a:t>
            </a:r>
            <a:endParaRPr lang="en-AU" sz="2400" b="1" strike="noStrike" spc="-1" dirty="0">
              <a:uFill>
                <a:solidFill>
                  <a:srgbClr val="FFFFFF"/>
                </a:solidFill>
              </a:uFill>
              <a:latin typeface="Arial"/>
            </a:endParaRPr>
          </a:p>
          <a:p>
            <a:pPr algn="ctr">
              <a:lnSpc>
                <a:spcPct val="100000"/>
              </a:lnSpc>
            </a:pPr>
            <a:r>
              <a:rPr lang="en-AU" sz="2400" b="1" strike="noStrike" spc="-1" dirty="0">
                <a:uFill>
                  <a:solidFill>
                    <a:srgbClr val="FFFFFF"/>
                  </a:solidFill>
                </a:uFill>
                <a:latin typeface="Calibri"/>
              </a:rPr>
              <a:t>Layers</a:t>
            </a:r>
            <a:endParaRPr lang="en-AU" sz="2400" b="1" strike="noStrike" spc="-1" dirty="0">
              <a:uFill>
                <a:solidFill>
                  <a:srgbClr val="FFFFFF"/>
                </a:solidFill>
              </a:uFill>
              <a:latin typeface="Arial"/>
            </a:endParaRPr>
          </a:p>
        </p:txBody>
      </p:sp>
      <p:sp>
        <p:nvSpPr>
          <p:cNvPr id="92" name="CustomShape 47"/>
          <p:cNvSpPr/>
          <p:nvPr/>
        </p:nvSpPr>
        <p:spPr>
          <a:xfrm>
            <a:off x="1355300" y="4528800"/>
            <a:ext cx="71532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93" name="CustomShape 48"/>
          <p:cNvSpPr/>
          <p:nvPr/>
        </p:nvSpPr>
        <p:spPr>
          <a:xfrm>
            <a:off x="1629620" y="2961801"/>
            <a:ext cx="889920" cy="78329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uFill>
                  <a:solidFill>
                    <a:srgbClr val="FFFFFF"/>
                  </a:solidFill>
                </a:uFill>
                <a:latin typeface="Calibri"/>
              </a:rPr>
              <a:t>Feature</a:t>
            </a:r>
            <a:endParaRPr lang="en-AU" sz="2400" b="1" strike="noStrike" spc="-1" dirty="0">
              <a:uFill>
                <a:solidFill>
                  <a:srgbClr val="FFFFFF"/>
                </a:solidFill>
              </a:uFill>
              <a:latin typeface="Arial"/>
            </a:endParaRPr>
          </a:p>
          <a:p>
            <a:pPr algn="ctr">
              <a:lnSpc>
                <a:spcPct val="100000"/>
              </a:lnSpc>
            </a:pPr>
            <a:r>
              <a:rPr lang="en-AU" sz="2400" b="1" strike="noStrike" spc="-1" dirty="0">
                <a:uFill>
                  <a:solidFill>
                    <a:srgbClr val="FFFFFF"/>
                  </a:solidFill>
                </a:uFill>
                <a:latin typeface="Calibri"/>
              </a:rPr>
              <a:t>Maps</a:t>
            </a:r>
            <a:endParaRPr lang="en-AU" sz="2400" b="1" strike="noStrike" spc="-1" dirty="0">
              <a:uFill>
                <a:solidFill>
                  <a:srgbClr val="FFFFFF"/>
                </a:solidFill>
              </a:uFill>
              <a:latin typeface="Arial"/>
            </a:endParaRPr>
          </a:p>
        </p:txBody>
      </p:sp>
      <p:sp>
        <p:nvSpPr>
          <p:cNvPr id="95" name="CustomShape 50"/>
          <p:cNvSpPr/>
          <p:nvPr/>
        </p:nvSpPr>
        <p:spPr>
          <a:xfrm>
            <a:off x="136700" y="939872"/>
            <a:ext cx="2583598" cy="356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96" name="CustomShape 51"/>
          <p:cNvSpPr/>
          <p:nvPr/>
        </p:nvSpPr>
        <p:spPr>
          <a:xfrm>
            <a:off x="2711780" y="939872"/>
            <a:ext cx="4746600" cy="356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97" name="CustomShape 52"/>
          <p:cNvSpPr/>
          <p:nvPr/>
        </p:nvSpPr>
        <p:spPr>
          <a:xfrm>
            <a:off x="7458380" y="939872"/>
            <a:ext cx="4639550" cy="3564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98" name="CustomShape 53"/>
          <p:cNvSpPr/>
          <p:nvPr/>
        </p:nvSpPr>
        <p:spPr>
          <a:xfrm>
            <a:off x="486440" y="889968"/>
            <a:ext cx="1875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solidFill>
                  <a:srgbClr val="000000"/>
                </a:solidFill>
                <a:uFill>
                  <a:solidFill>
                    <a:srgbClr val="FFFFFF"/>
                  </a:solidFill>
                </a:uFill>
                <a:latin typeface="Calibri"/>
              </a:rPr>
              <a:t>Feature Extractor</a:t>
            </a:r>
            <a:endParaRPr lang="en-AU" sz="2400" b="1" strike="noStrike" spc="-1" dirty="0">
              <a:solidFill>
                <a:srgbClr val="000000"/>
              </a:solidFill>
              <a:uFill>
                <a:solidFill>
                  <a:srgbClr val="FFFFFF"/>
                </a:solidFill>
              </a:uFill>
              <a:latin typeface="Arial"/>
            </a:endParaRPr>
          </a:p>
        </p:txBody>
      </p:sp>
      <p:sp>
        <p:nvSpPr>
          <p:cNvPr id="99" name="CustomShape 54"/>
          <p:cNvSpPr/>
          <p:nvPr/>
        </p:nvSpPr>
        <p:spPr>
          <a:xfrm>
            <a:off x="8492666" y="900547"/>
            <a:ext cx="2713025"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solidFill>
                  <a:srgbClr val="000000"/>
                </a:solidFill>
                <a:uFill>
                  <a:solidFill>
                    <a:srgbClr val="FFFFFF"/>
                  </a:solidFill>
                </a:uFill>
                <a:latin typeface="Calibri"/>
              </a:rPr>
              <a:t>Binary Discriminator</a:t>
            </a:r>
            <a:endParaRPr lang="en-AU" sz="2400" b="1" strike="noStrike" spc="-1" dirty="0">
              <a:solidFill>
                <a:srgbClr val="000000"/>
              </a:solidFill>
              <a:uFill>
                <a:solidFill>
                  <a:srgbClr val="FFFFFF"/>
                </a:solidFill>
              </a:uFill>
              <a:latin typeface="Arial"/>
            </a:endParaRPr>
          </a:p>
        </p:txBody>
      </p:sp>
      <p:sp>
        <p:nvSpPr>
          <p:cNvPr id="100" name="CustomShape 55"/>
          <p:cNvSpPr/>
          <p:nvPr/>
        </p:nvSpPr>
        <p:spPr>
          <a:xfrm>
            <a:off x="3555318" y="891311"/>
            <a:ext cx="3070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AU" sz="2400" b="1" strike="noStrike" spc="-1" dirty="0">
                <a:solidFill>
                  <a:srgbClr val="000000"/>
                </a:solidFill>
                <a:uFill>
                  <a:solidFill>
                    <a:srgbClr val="FFFFFF"/>
                  </a:solidFill>
                </a:uFill>
                <a:latin typeface="Calibri"/>
              </a:rPr>
              <a:t>Adversarial Feature Generator</a:t>
            </a:r>
            <a:endParaRPr lang="en-AU" sz="2400" b="1" strike="noStrike" spc="-1" dirty="0">
              <a:solidFill>
                <a:srgbClr val="000000"/>
              </a:solidFill>
              <a:uFill>
                <a:solidFill>
                  <a:srgbClr val="FFFFFF"/>
                </a:solidFill>
              </a:uFill>
              <a:latin typeface="Arial"/>
            </a:endParaRPr>
          </a:p>
        </p:txBody>
      </p:sp>
      <p:sp>
        <p:nvSpPr>
          <p:cNvPr id="104" name="CustomShape 12">
            <a:extLst>
              <a:ext uri="{FF2B5EF4-FFF2-40B4-BE49-F238E27FC236}">
                <a16:creationId xmlns:a16="http://schemas.microsoft.com/office/drawing/2014/main" id="{BF281983-6D04-41CC-A4AC-CFBA7E306BC9}"/>
              </a:ext>
            </a:extLst>
          </p:cNvPr>
          <p:cNvSpPr/>
          <p:nvPr/>
        </p:nvSpPr>
        <p:spPr>
          <a:xfrm rot="334890" flipV="1">
            <a:off x="9390949" y="4983020"/>
            <a:ext cx="431181" cy="45719"/>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84" name="文本框 83"/>
          <p:cNvSpPr txBox="1"/>
          <p:nvPr/>
        </p:nvSpPr>
        <p:spPr>
          <a:xfrm>
            <a:off x="8875" y="-4"/>
            <a:ext cx="4724370" cy="646331"/>
          </a:xfrm>
          <a:prstGeom prst="rect">
            <a:avLst/>
          </a:prstGeom>
          <a:noFill/>
        </p:spPr>
        <p:txBody>
          <a:bodyPr wrap="none" rtlCol="0">
            <a:spAutoFit/>
          </a:bodyPr>
          <a:lstStyle/>
          <a:p>
            <a:r>
              <a:rPr lang="en-US" altLang="zh-CN" sz="3600" dirty="0" smtClean="0">
                <a:latin typeface="Arial" panose="020B0604020202020204" pitchFamily="34" charset="0"/>
                <a:cs typeface="Arial" panose="020B0604020202020204" pitchFamily="34" charset="0"/>
              </a:rPr>
              <a:t>Proposed Framework:</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p:cNvSpPr txBox="1"/>
              <p:nvPr/>
            </p:nvSpPr>
            <p:spPr>
              <a:xfrm>
                <a:off x="9712160" y="3933780"/>
                <a:ext cx="415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𝑐𝑙𝑠</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9712160" y="3933780"/>
                <a:ext cx="415370" cy="276999"/>
              </a:xfrm>
              <a:prstGeom prst="rect">
                <a:avLst/>
              </a:prstGeom>
              <a:blipFill>
                <a:blip r:embed="rId5"/>
                <a:stretch>
                  <a:fillRect l="-11765" r="-5882" b="-15217"/>
                </a:stretch>
              </a:blipFill>
            </p:spPr>
            <p:txBody>
              <a:bodyPr/>
              <a:lstStyle/>
              <a:p>
                <a:r>
                  <a:rPr lang="zh-CN" altLang="en-US">
                    <a:noFill/>
                  </a:rPr>
                  <a:t> </a:t>
                </a:r>
              </a:p>
            </p:txBody>
          </p:sp>
        </mc:Fallback>
      </mc:AlternateContent>
      <p:sp>
        <p:nvSpPr>
          <p:cNvPr id="85" name="CustomShape 13"/>
          <p:cNvSpPr/>
          <p:nvPr/>
        </p:nvSpPr>
        <p:spPr>
          <a:xfrm>
            <a:off x="2904580" y="3613320"/>
            <a:ext cx="239040" cy="360"/>
          </a:xfrm>
          <a:custGeom>
            <a:avLst/>
            <a:gdLst/>
            <a:ahLst/>
            <a:cxnLst/>
            <a:rect l="l" t="t" r="r" b="b"/>
            <a:pathLst>
              <a:path w="21600" h="21600">
                <a:moveTo>
                  <a:pt x="0" y="0"/>
                </a:moveTo>
                <a:lnTo>
                  <a:pt x="21600" y="21600"/>
                </a:lnTo>
              </a:path>
            </a:pathLst>
          </a:custGeom>
          <a:noFill/>
          <a:ln w="38160">
            <a:solidFill>
              <a:schemeClr val="tx1">
                <a:lumMod val="75000"/>
              </a:schemeClr>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6124575" y="439578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lumMod val="10000"/>
                            </a:schemeClr>
                          </a:solidFill>
                          <a:latin typeface="Cambria Math" panose="02040503050406030204" pitchFamily="18" charset="0"/>
                          <a:ea typeface="Cambria Math" panose="02040503050406030204" pitchFamily="18" charset="0"/>
                        </a:rPr>
                        <m:t>×</m:t>
                      </m:r>
                    </m:oMath>
                  </m:oMathPara>
                </a14:m>
                <a:endParaRPr lang="zh-CN" altLang="en-US" dirty="0">
                  <a:solidFill>
                    <a:schemeClr val="tx2">
                      <a:lumMod val="10000"/>
                    </a:schemeClr>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124575" y="4395787"/>
                <a:ext cx="218008" cy="276999"/>
              </a:xfrm>
              <a:prstGeom prst="rect">
                <a:avLst/>
              </a:prstGeom>
              <a:blipFill>
                <a:blip r:embed="rId6"/>
                <a:stretch>
                  <a:fillRect l="-20000" r="-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478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500"/>
                                        <p:tgtEl>
                                          <p:spTgt spid="89"/>
                                        </p:tgtEl>
                                      </p:cBhvr>
                                    </p:animEffect>
                                  </p:childTnLst>
                                </p:cTn>
                              </p:par>
                              <p:par>
                                <p:cTn id="30" presetID="10" presetClass="entr" presetSubtype="0" fill="hold"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10" presetClass="entr" presetSubtype="0"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par>
                                <p:cTn id="82" presetID="10" presetClass="entr" presetSubtype="0" fill="hold"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500"/>
                                        <p:tgtEl>
                                          <p:spTgt spid="61"/>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500"/>
                                        <p:tgtEl>
                                          <p:spTgt spid="7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500"/>
                                        <p:tgtEl>
                                          <p:spTgt spid="7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500"/>
                                        <p:tgtEl>
                                          <p:spTgt spid="81"/>
                                        </p:tgtEl>
                                      </p:cBhvr>
                                    </p:animEffect>
                                  </p:childTnLst>
                                </p:cTn>
                              </p:par>
                              <p:par>
                                <p:cTn id="103" presetID="10" presetClass="entr" presetSubtype="0" fill="hold"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97"/>
                                        </p:tgtEl>
                                        <p:attrNameLst>
                                          <p:attrName>style.visibility</p:attrName>
                                        </p:attrNameLst>
                                      </p:cBhvr>
                                      <p:to>
                                        <p:strVal val="visible"/>
                                      </p:to>
                                    </p:set>
                                    <p:animEffect transition="in" filter="fade">
                                      <p:cBhvr>
                                        <p:cTn id="110" dur="500"/>
                                        <p:tgtEl>
                                          <p:spTgt spid="9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9"/>
                                        </p:tgtEl>
                                        <p:attrNameLst>
                                          <p:attrName>style.visibility</p:attrName>
                                        </p:attrNameLst>
                                      </p:cBhvr>
                                      <p:to>
                                        <p:strVal val="visible"/>
                                      </p:to>
                                    </p:set>
                                    <p:animEffect transition="in" filter="fade">
                                      <p:cBhvr>
                                        <p:cTn id="113" dur="500"/>
                                        <p:tgtEl>
                                          <p:spTgt spid="9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par>
                                <p:cTn id="119" presetID="10" presetClass="entr" presetSubtype="0" fill="hold" nodeType="with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500"/>
                                        <p:tgtEl>
                                          <p:spTgt spid="66"/>
                                        </p:tgtEl>
                                      </p:cBhvr>
                                    </p:animEffect>
                                  </p:childTnLst>
                                </p:cTn>
                              </p:par>
                              <p:par>
                                <p:cTn id="122" presetID="10" presetClass="entr" presetSubtype="0" fill="hold" nodeType="with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par>
                                <p:cTn id="125" presetID="10" presetClass="entr" presetSubtype="0"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fade">
                                      <p:cBhvr>
                                        <p:cTn id="127" dur="500"/>
                                        <p:tgtEl>
                                          <p:spTgt spid="69"/>
                                        </p:tgtEl>
                                      </p:cBhvr>
                                    </p:animEffect>
                                  </p:childTnLst>
                                </p:cTn>
                              </p:par>
                              <p:par>
                                <p:cTn id="128" presetID="10" presetClass="entr" presetSubtype="0"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par>
                                <p:cTn id="131" presetID="10" presetClass="entr" presetSubtype="0" fill="hold" nodeType="with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fade">
                                      <p:cBhvr>
                                        <p:cTn id="133" dur="500"/>
                                        <p:tgtEl>
                                          <p:spTgt spid="71"/>
                                        </p:tgtEl>
                                      </p:cBhvr>
                                    </p:animEffect>
                                  </p:childTnLst>
                                </p:cTn>
                              </p:par>
                              <p:par>
                                <p:cTn id="134" presetID="10" presetClass="entr" presetSubtype="0" fill="hold"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500"/>
                                        <p:tgtEl>
                                          <p:spTgt spid="72"/>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nodeType="with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fade">
                                      <p:cBhvr>
                                        <p:cTn id="148" dur="500"/>
                                        <p:tgtEl>
                                          <p:spTgt spid="7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fade">
                                      <p:cBhvr>
                                        <p:cTn id="151" dur="500"/>
                                        <p:tgtEl>
                                          <p:spTgt spid="82"/>
                                        </p:tgtEl>
                                      </p:cBhvr>
                                    </p:animEffect>
                                  </p:childTnLst>
                                </p:cTn>
                              </p:par>
                              <p:par>
                                <p:cTn id="152" presetID="10" presetClass="entr" presetSubtype="0" fill="hold" nodeType="withEffect">
                                  <p:stCondLst>
                                    <p:cond delay="0"/>
                                  </p:stCondLst>
                                  <p:childTnLst>
                                    <p:set>
                                      <p:cBhvr>
                                        <p:cTn id="153" dur="1" fill="hold">
                                          <p:stCondLst>
                                            <p:cond delay="0"/>
                                          </p:stCondLst>
                                        </p:cTn>
                                        <p:tgtEl>
                                          <p:spTgt spid="83"/>
                                        </p:tgtEl>
                                        <p:attrNameLst>
                                          <p:attrName>style.visibility</p:attrName>
                                        </p:attrNameLst>
                                      </p:cBhvr>
                                      <p:to>
                                        <p:strVal val="visible"/>
                                      </p:to>
                                    </p:set>
                                    <p:animEffect transition="in" filter="fade">
                                      <p:cBhvr>
                                        <p:cTn id="154" dur="500"/>
                                        <p:tgtEl>
                                          <p:spTgt spid="8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animEffect transition="in" filter="fade">
                                      <p:cBhvr>
                                        <p:cTn id="157" dur="500"/>
                                        <p:tgtEl>
                                          <p:spTgt spid="8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8"/>
                                        </p:tgtEl>
                                        <p:attrNameLst>
                                          <p:attrName>style.visibility</p:attrName>
                                        </p:attrNameLst>
                                      </p:cBhvr>
                                      <p:to>
                                        <p:strVal val="visible"/>
                                      </p:to>
                                    </p:set>
                                    <p:animEffect transition="in" filter="fade">
                                      <p:cBhvr>
                                        <p:cTn id="160" dur="500"/>
                                        <p:tgtEl>
                                          <p:spTgt spid="88"/>
                                        </p:tgtEl>
                                      </p:cBhvr>
                                    </p:animEffect>
                                  </p:childTnLst>
                                </p:cTn>
                              </p:par>
                              <p:par>
                                <p:cTn id="161" presetID="10" presetClass="entr" presetSubtype="0" fill="hold" nodeType="with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fade">
                                      <p:cBhvr>
                                        <p:cTn id="163" dur="500"/>
                                        <p:tgtEl>
                                          <p:spTgt spid="104"/>
                                        </p:tgtEl>
                                      </p:cBhvr>
                                    </p:animEffect>
                                  </p:childTnLst>
                                </p:cTn>
                              </p:par>
                              <p:par>
                                <p:cTn id="164" presetID="10" presetClass="entr" presetSubtype="0" fill="hold" nodeType="withEffect">
                                  <p:stCondLst>
                                    <p:cond delay="0"/>
                                  </p:stCondLst>
                                  <p:childTnLst>
                                    <p:set>
                                      <p:cBhvr>
                                        <p:cTn id="165" dur="1" fill="hold">
                                          <p:stCondLst>
                                            <p:cond delay="0"/>
                                          </p:stCondLst>
                                        </p:cTn>
                                        <p:tgtEl>
                                          <p:spTgt spid="80"/>
                                        </p:tgtEl>
                                        <p:attrNameLst>
                                          <p:attrName>style.visibility</p:attrName>
                                        </p:attrNameLst>
                                      </p:cBhvr>
                                      <p:to>
                                        <p:strVal val="visible"/>
                                      </p:to>
                                    </p:set>
                                    <p:animEffect transition="in" filter="fade">
                                      <p:cBhvr>
                                        <p:cTn id="166" dur="500"/>
                                        <p:tgtEl>
                                          <p:spTgt spid="80"/>
                                        </p:tgtEl>
                                      </p:cBhvr>
                                    </p:animEffect>
                                  </p:childTnLst>
                                </p:cTn>
                              </p:par>
                              <p:par>
                                <p:cTn id="167" presetID="10" presetClass="entr" presetSubtype="0" fill="hold"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81" grpId="0"/>
      <p:bldP spid="82" grpId="0" animBg="1"/>
      <p:bldP spid="87" grpId="0"/>
      <p:bldP spid="88" grpId="0"/>
      <p:bldP spid="91" grpId="0"/>
      <p:bldP spid="93" grpId="0"/>
      <p:bldP spid="98" grpId="0"/>
      <p:bldP spid="99" grpId="0"/>
      <p:bldP spid="100" grpId="0"/>
      <p:bldP spid="8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1796</TotalTime>
  <Words>2040</Words>
  <Application>Microsoft Office PowerPoint</Application>
  <PresentationFormat>宽屏</PresentationFormat>
  <Paragraphs>204</Paragraphs>
  <Slides>24</Slides>
  <Notes>23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2" baseType="lpstr">
      <vt:lpstr>等线</vt:lpstr>
      <vt:lpstr>宋体</vt:lpstr>
      <vt:lpstr>Arial</vt:lpstr>
      <vt:lpstr>Calibri</vt:lpstr>
      <vt:lpstr>Calibri Light</vt:lpstr>
      <vt:lpstr>Cambria Math</vt:lpstr>
      <vt:lpstr>Celestial</vt:lpstr>
      <vt:lpstr>Acrobat Document</vt:lpstr>
      <vt:lpstr>VITAL: Visual tracking via adversarial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track and segment objects</dc:title>
  <dc:creator>Microsoft Office User</dc:creator>
  <cp:lastModifiedBy>yibingsong(宋奕兵)</cp:lastModifiedBy>
  <cp:revision>59</cp:revision>
  <dcterms:created xsi:type="dcterms:W3CDTF">2018-06-14T22:55:34Z</dcterms:created>
  <dcterms:modified xsi:type="dcterms:W3CDTF">2018-09-04T08:39:34Z</dcterms:modified>
</cp:coreProperties>
</file>